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6"/>
  </p:notesMasterIdLst>
  <p:sldIdLst>
    <p:sldId id="257" r:id="rId5"/>
    <p:sldId id="258" r:id="rId6"/>
    <p:sldId id="262" r:id="rId7"/>
    <p:sldId id="289" r:id="rId8"/>
    <p:sldId id="293" r:id="rId9"/>
    <p:sldId id="290" r:id="rId10"/>
    <p:sldId id="294" r:id="rId11"/>
    <p:sldId id="295" r:id="rId12"/>
    <p:sldId id="296" r:id="rId13"/>
    <p:sldId id="297" r:id="rId14"/>
    <p:sldId id="298" r:id="rId15"/>
    <p:sldId id="308" r:id="rId16"/>
    <p:sldId id="309" r:id="rId17"/>
    <p:sldId id="310" r:id="rId18"/>
    <p:sldId id="311" r:id="rId19"/>
    <p:sldId id="304" r:id="rId20"/>
    <p:sldId id="305" r:id="rId21"/>
    <p:sldId id="306" r:id="rId22"/>
    <p:sldId id="303" r:id="rId23"/>
    <p:sldId id="300" r:id="rId24"/>
    <p:sldId id="307"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olin zheng" initials="gz" lastIdx="1" clrIdx="0">
    <p:extLst>
      <p:ext uri="{19B8F6BF-5375-455C-9EA6-DF929625EA0E}">
        <p15:presenceInfo xmlns:p15="http://schemas.microsoft.com/office/powerpoint/2012/main" userId="69a29b99c1bd93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2AFC2"/>
    <a:srgbClr val="0D727E"/>
    <a:srgbClr val="C61174"/>
    <a:srgbClr val="545C60"/>
    <a:srgbClr val="EAC4AC"/>
    <a:srgbClr val="EE8272"/>
    <a:srgbClr val="7AB32E"/>
    <a:srgbClr val="608A23"/>
    <a:srgbClr val="517A1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97" autoAdjust="0"/>
    <p:restoredTop sz="90271" autoAdjust="0"/>
  </p:normalViewPr>
  <p:slideViewPr>
    <p:cSldViewPr snapToGrid="0" snapToObjects="1">
      <p:cViewPr>
        <p:scale>
          <a:sx n="100" d="100"/>
          <a:sy n="100" d="100"/>
        </p:scale>
        <p:origin x="902" y="139"/>
      </p:cViewPr>
      <p:guideLst>
        <p:guide orient="horz" pos="1620"/>
        <p:guide pos="2880"/>
      </p:guideLst>
    </p:cSldViewPr>
  </p:slideViewPr>
  <p:notesTextViewPr>
    <p:cViewPr>
      <p:scale>
        <a:sx n="100" d="100"/>
        <a:sy n="100" d="100"/>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9T23:22:31.472"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43333-4D1A-42B9-8151-450B455FEB28}" type="datetimeFigureOut">
              <a:rPr lang="zh-CN" altLang="en-US" smtClean="0"/>
              <a:t>2019/6/19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80D72-233D-4402-A0C3-386D25D5020A}" type="slidenum">
              <a:rPr lang="zh-CN" altLang="en-US" smtClean="0"/>
              <a:t>‹#›</a:t>
            </a:fld>
            <a:endParaRPr lang="zh-CN" altLang="en-US"/>
          </a:p>
        </p:txBody>
      </p:sp>
    </p:spTree>
    <p:extLst>
      <p:ext uri="{BB962C8B-B14F-4D97-AF65-F5344CB8AC3E}">
        <p14:creationId xmlns:p14="http://schemas.microsoft.com/office/powerpoint/2010/main" val="288209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矩形 2"/>
          <p:cNvSpPr/>
          <p:nvPr userDrawn="1"/>
        </p:nvSpPr>
        <p:spPr>
          <a:xfrm>
            <a:off x="216652" y="4716625"/>
            <a:ext cx="775136" cy="246221"/>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defTabSz="914400"/>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defTabSz="914400"/>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defTabSz="914400"/>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defTabSz="914400"/>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defTabSz="914400"/>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pPr defTabSz="914400"/>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pPr defTabSz="914400"/>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rgbClr val="12AFC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199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340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08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429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517A1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071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7AB32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57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EE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29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EAC4A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293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545C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293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C611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293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rgbClr val="0D727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128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6" r:id="rId2"/>
    <p:sldLayoutId id="2147493457" r:id="rId3"/>
    <p:sldLayoutId id="2147493458" r:id="rId4"/>
    <p:sldLayoutId id="2147493459" r:id="rId5"/>
    <p:sldLayoutId id="2147493460" r:id="rId6"/>
    <p:sldLayoutId id="2147493461" r:id="rId7"/>
    <p:sldLayoutId id="2147493462" r:id="rId8"/>
    <p:sldLayoutId id="2147493463" r:id="rId9"/>
    <p:sldLayoutId id="2147493464" r:id="rId10"/>
    <p:sldLayoutId id="2147493465" r:id="rId11"/>
    <p:sldLayoutId id="214749346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0" y="0"/>
            <a:ext cx="9144000" cy="5143500"/>
          </a:xfrm>
          <a:prstGeom prst="rect">
            <a:avLst/>
          </a:prstGeom>
          <a:solidFill>
            <a:schemeClr val="bg2">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0" y="3254096"/>
            <a:ext cx="9144000" cy="1889404"/>
          </a:xfrm>
          <a:prstGeom prst="rect">
            <a:avLst/>
          </a:prstGeom>
          <a:gradFill flip="none" rotWithShape="1">
            <a:gsLst>
              <a:gs pos="100000">
                <a:schemeClr val="bg2">
                  <a:lumMod val="50000"/>
                  <a:alpha val="0"/>
                </a:schemeClr>
              </a:gs>
              <a:gs pos="20000">
                <a:schemeClr val="bg2">
                  <a:lumMod val="50000"/>
                  <a:alpha val="68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4073586" y="2838597"/>
            <a:ext cx="6095651" cy="486287"/>
          </a:xfrm>
          <a:prstGeom prst="rect">
            <a:avLst/>
          </a:prstGeom>
          <a:noFill/>
        </p:spPr>
        <p:txBody>
          <a:bodyPr wrap="square" rtlCol="0">
            <a:spAutoFit/>
          </a:bodyPr>
          <a:lstStyle/>
          <a:p>
            <a:pPr>
              <a:lnSpc>
                <a:spcPct val="80000"/>
              </a:lnSpc>
            </a:pPr>
            <a:r>
              <a:rPr kumimoji="1" lang="en-US" altLang="zh-CN" sz="3200" b="1" dirty="0" smtClean="0">
                <a:solidFill>
                  <a:srgbClr val="FFFFFF"/>
                </a:solidFill>
                <a:effectLst>
                  <a:outerShdw blurRad="50800" dist="38100" dir="2700000" algn="tl" rotWithShape="0">
                    <a:prstClr val="black">
                      <a:alpha val="40000"/>
                    </a:prstClr>
                  </a:outerShdw>
                </a:effectLst>
              </a:rPr>
              <a:t>———</a:t>
            </a:r>
            <a:r>
              <a:rPr kumimoji="1" lang="zh-CN" altLang="en-US" sz="3200" b="1" dirty="0" smtClean="0">
                <a:solidFill>
                  <a:srgbClr val="FFFFFF"/>
                </a:solidFill>
                <a:effectLst>
                  <a:outerShdw blurRad="50800" dist="38100" dir="2700000" algn="tl" rotWithShape="0">
                    <a:prstClr val="black">
                      <a:alpha val="40000"/>
                    </a:prstClr>
                  </a:outerShdw>
                </a:effectLst>
              </a:rPr>
              <a:t>野外赛车驾驶游戏</a:t>
            </a:r>
            <a:endParaRPr kumimoji="1" lang="zh-CN" altLang="en-US" sz="3200" b="1" dirty="0">
              <a:solidFill>
                <a:srgbClr val="FFFFFF"/>
              </a:solidFill>
              <a:effectLst>
                <a:outerShdw blurRad="50800" dist="38100" dir="2700000" algn="tl" rotWithShape="0">
                  <a:prstClr val="black">
                    <a:alpha val="40000"/>
                  </a:prstClr>
                </a:outerShdw>
              </a:effectLst>
            </a:endParaRPr>
          </a:p>
        </p:txBody>
      </p:sp>
      <p:sp>
        <p:nvSpPr>
          <p:cNvPr id="10" name="矩形 9"/>
          <p:cNvSpPr/>
          <p:nvPr/>
        </p:nvSpPr>
        <p:spPr>
          <a:xfrm>
            <a:off x="555651" y="3625414"/>
            <a:ext cx="1866217" cy="1384995"/>
          </a:xfrm>
          <a:prstGeom prst="rect">
            <a:avLst/>
          </a:prstGeom>
        </p:spPr>
        <p:txBody>
          <a:bodyPr wrap="none">
            <a:spAutoFit/>
          </a:bodyPr>
          <a:lstStyle/>
          <a:p>
            <a:r>
              <a:rPr kumimoji="1" lang="en-US" altLang="zh-CN" sz="1400" dirty="0" smtClean="0">
                <a:solidFill>
                  <a:srgbClr val="FFFFFF"/>
                </a:solidFill>
                <a:effectLst>
                  <a:outerShdw blurRad="50800" dist="38100" dir="2700000" algn="tl" rotWithShape="0">
                    <a:prstClr val="black">
                      <a:alpha val="40000"/>
                    </a:prstClr>
                  </a:outerShdw>
                </a:effectLst>
              </a:rPr>
              <a:t>GROUP           14</a:t>
            </a:r>
          </a:p>
          <a:p>
            <a:r>
              <a:rPr kumimoji="1" lang="zh-CN" altLang="en-US" sz="1400" dirty="0" smtClean="0">
                <a:solidFill>
                  <a:srgbClr val="FFFFFF"/>
                </a:solidFill>
                <a:effectLst>
                  <a:outerShdw blurRad="50800" dist="38100" dir="2700000" algn="tl" rotWithShape="0">
                    <a:prstClr val="black">
                      <a:alpha val="40000"/>
                    </a:prstClr>
                  </a:outerShdw>
                </a:effectLst>
              </a:rPr>
              <a:t> 张</a:t>
            </a:r>
            <a:r>
              <a:rPr kumimoji="1" lang="zh-CN" altLang="en-US" sz="1400" dirty="0">
                <a:solidFill>
                  <a:srgbClr val="FFFFFF"/>
                </a:solidFill>
                <a:effectLst>
                  <a:outerShdw blurRad="50800" dist="38100" dir="2700000" algn="tl" rotWithShape="0">
                    <a:prstClr val="black">
                      <a:alpha val="40000"/>
                    </a:prstClr>
                  </a:outerShdw>
                </a:effectLst>
              </a:rPr>
              <a:t>寅</a:t>
            </a:r>
            <a:r>
              <a:rPr kumimoji="1" lang="zh-CN" altLang="en-US" sz="1400" dirty="0" smtClean="0">
                <a:solidFill>
                  <a:srgbClr val="FFFFFF"/>
                </a:solidFill>
                <a:effectLst>
                  <a:outerShdw blurRad="50800" dist="38100" dir="2700000" algn="tl" rotWithShape="0">
                    <a:prstClr val="black">
                      <a:alpha val="40000"/>
                    </a:prstClr>
                  </a:outerShdw>
                </a:effectLst>
              </a:rPr>
              <a:t>哲      </a:t>
            </a:r>
            <a:r>
              <a:rPr kumimoji="1" lang="en-US" altLang="zh-CN" sz="1400" dirty="0" smtClean="0">
                <a:solidFill>
                  <a:srgbClr val="FFFFFF"/>
                </a:solidFill>
                <a:effectLst>
                  <a:outerShdw blurRad="50800" dist="38100" dir="2700000" algn="tl" rotWithShape="0">
                    <a:prstClr val="black">
                      <a:alpha val="40000"/>
                    </a:prstClr>
                  </a:outerShdw>
                </a:effectLst>
              </a:rPr>
              <a:t>16340295</a:t>
            </a:r>
            <a:endParaRPr kumimoji="1" lang="en-US" altLang="zh-CN" sz="1400" dirty="0">
              <a:solidFill>
                <a:srgbClr val="FFFFFF"/>
              </a:solidFill>
              <a:effectLst>
                <a:outerShdw blurRad="50800" dist="38100" dir="2700000" algn="tl" rotWithShape="0">
                  <a:prstClr val="black">
                    <a:alpha val="40000"/>
                  </a:prstClr>
                </a:outerShdw>
              </a:effectLst>
            </a:endParaRPr>
          </a:p>
          <a:p>
            <a:r>
              <a:rPr kumimoji="1" lang="zh-CN" altLang="en-US" sz="1400" dirty="0" smtClean="0">
                <a:solidFill>
                  <a:srgbClr val="FFFFFF"/>
                </a:solidFill>
                <a:effectLst>
                  <a:outerShdw blurRad="50800" dist="38100" dir="2700000" algn="tl" rotWithShape="0">
                    <a:prstClr val="black">
                      <a:alpha val="40000"/>
                    </a:prstClr>
                  </a:outerShdw>
                </a:effectLst>
              </a:rPr>
              <a:t> 郑国林      </a:t>
            </a:r>
            <a:r>
              <a:rPr kumimoji="1" lang="en-US" altLang="zh-CN" sz="1400" dirty="0" smtClean="0">
                <a:solidFill>
                  <a:srgbClr val="FFFFFF"/>
                </a:solidFill>
                <a:effectLst>
                  <a:outerShdw blurRad="50800" dist="38100" dir="2700000" algn="tl" rotWithShape="0">
                    <a:prstClr val="black">
                      <a:alpha val="40000"/>
                    </a:prstClr>
                  </a:outerShdw>
                </a:effectLst>
              </a:rPr>
              <a:t>16340304</a:t>
            </a:r>
          </a:p>
          <a:p>
            <a:r>
              <a:rPr kumimoji="1" lang="zh-CN" altLang="en-US" sz="1400" dirty="0" smtClean="0">
                <a:solidFill>
                  <a:srgbClr val="FFFFFF"/>
                </a:solidFill>
                <a:effectLst>
                  <a:outerShdw blurRad="50800" dist="38100" dir="2700000" algn="tl" rotWithShape="0">
                    <a:prstClr val="black">
                      <a:alpha val="40000"/>
                    </a:prstClr>
                  </a:outerShdw>
                </a:effectLst>
              </a:rPr>
              <a:t> 刘</a:t>
            </a:r>
            <a:r>
              <a:rPr kumimoji="1" lang="zh-CN" altLang="en-US" sz="1400" dirty="0">
                <a:solidFill>
                  <a:srgbClr val="FFFFFF"/>
                </a:solidFill>
                <a:effectLst>
                  <a:outerShdw blurRad="50800" dist="38100" dir="2700000" algn="tl" rotWithShape="0">
                    <a:prstClr val="black">
                      <a:alpha val="40000"/>
                    </a:prstClr>
                  </a:outerShdw>
                </a:effectLst>
              </a:rPr>
              <a:t>俊</a:t>
            </a:r>
            <a:r>
              <a:rPr kumimoji="1" lang="zh-CN" altLang="en-US" sz="1400" dirty="0" smtClean="0">
                <a:solidFill>
                  <a:srgbClr val="FFFFFF"/>
                </a:solidFill>
                <a:effectLst>
                  <a:outerShdw blurRad="50800" dist="38100" dir="2700000" algn="tl" rotWithShape="0">
                    <a:prstClr val="black">
                      <a:alpha val="40000"/>
                    </a:prstClr>
                  </a:outerShdw>
                </a:effectLst>
              </a:rPr>
              <a:t>峰      </a:t>
            </a:r>
            <a:r>
              <a:rPr kumimoji="1" lang="en-US" altLang="zh-CN" sz="1400" dirty="0" smtClean="0">
                <a:solidFill>
                  <a:srgbClr val="FFFFFF"/>
                </a:solidFill>
                <a:effectLst>
                  <a:outerShdw blurRad="50800" dist="38100" dir="2700000" algn="tl" rotWithShape="0">
                    <a:prstClr val="black">
                      <a:alpha val="40000"/>
                    </a:prstClr>
                  </a:outerShdw>
                </a:effectLst>
              </a:rPr>
              <a:t>16340250</a:t>
            </a:r>
          </a:p>
          <a:p>
            <a:r>
              <a:rPr kumimoji="1" lang="zh-CN" altLang="en-US" sz="1400" dirty="0" smtClean="0">
                <a:solidFill>
                  <a:srgbClr val="FFFFFF"/>
                </a:solidFill>
                <a:effectLst>
                  <a:outerShdw blurRad="50800" dist="38100" dir="2700000" algn="tl" rotWithShape="0">
                    <a:prstClr val="black">
                      <a:alpha val="40000"/>
                    </a:prstClr>
                  </a:outerShdw>
                </a:effectLst>
              </a:rPr>
              <a:t> 谢玮鸿      </a:t>
            </a:r>
            <a:r>
              <a:rPr kumimoji="1" lang="en-US" altLang="zh-CN" sz="1400" dirty="0" smtClean="0">
                <a:solidFill>
                  <a:srgbClr val="FFFFFF"/>
                </a:solidFill>
                <a:effectLst>
                  <a:outerShdw blurRad="50800" dist="38100" dir="2700000" algn="tl" rotWithShape="0">
                    <a:prstClr val="black">
                      <a:alpha val="40000"/>
                    </a:prstClr>
                  </a:outerShdw>
                </a:effectLst>
              </a:rPr>
              <a:t>16340256</a:t>
            </a:r>
          </a:p>
          <a:p>
            <a:endParaRPr lang="zh-CN" altLang="en-US" sz="1400" dirty="0">
              <a:effectLst>
                <a:outerShdw blurRad="50800" dist="38100" dir="2700000" algn="tl" rotWithShape="0">
                  <a:prstClr val="black">
                    <a:alpha val="40000"/>
                  </a:prstClr>
                </a:outerShdw>
              </a:effectLst>
            </a:endParaRPr>
          </a:p>
        </p:txBody>
      </p:sp>
      <p:sp>
        <p:nvSpPr>
          <p:cNvPr id="9" name="矩形 8"/>
          <p:cNvSpPr/>
          <p:nvPr/>
        </p:nvSpPr>
        <p:spPr>
          <a:xfrm>
            <a:off x="0" y="0"/>
            <a:ext cx="370435" cy="54675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FFFFFF"/>
              </a:solidFill>
              <a:latin typeface="Century Gothic"/>
              <a:ea typeface="微软雅黑"/>
            </a:endParaRPr>
          </a:p>
        </p:txBody>
      </p:sp>
      <p:sp>
        <p:nvSpPr>
          <p:cNvPr id="11" name="文本框 10"/>
          <p:cNvSpPr txBox="1"/>
          <p:nvPr/>
        </p:nvSpPr>
        <p:spPr>
          <a:xfrm>
            <a:off x="379255" y="370457"/>
            <a:ext cx="2204967" cy="233397"/>
          </a:xfrm>
          <a:prstGeom prst="rect">
            <a:avLst/>
          </a:prstGeom>
          <a:noFill/>
        </p:spPr>
        <p:txBody>
          <a:bodyPr wrap="square" rtlCol="0">
            <a:spAutoFit/>
          </a:bodyPr>
          <a:lstStyle/>
          <a:p>
            <a:pPr>
              <a:lnSpc>
                <a:spcPct val="90000"/>
              </a:lnSpc>
            </a:pPr>
            <a:r>
              <a:rPr kumimoji="1" lang="zh-CN" altLang="en-US" sz="1000" b="1" dirty="0">
                <a:solidFill>
                  <a:srgbClr val="FFFFFF"/>
                </a:solidFill>
                <a:ea typeface="微软雅黑"/>
              </a:rPr>
              <a:t>计算机图形学期末项目</a:t>
            </a:r>
          </a:p>
        </p:txBody>
      </p:sp>
      <p:sp>
        <p:nvSpPr>
          <p:cNvPr id="6" name="矩形 5"/>
          <p:cNvSpPr/>
          <p:nvPr/>
        </p:nvSpPr>
        <p:spPr>
          <a:xfrm>
            <a:off x="493912" y="1749627"/>
            <a:ext cx="3877985" cy="978729"/>
          </a:xfrm>
          <a:prstGeom prst="rect">
            <a:avLst/>
          </a:prstGeom>
        </p:spPr>
        <p:txBody>
          <a:bodyPr wrap="none">
            <a:spAutoFit/>
          </a:bodyPr>
          <a:lstStyle/>
          <a:p>
            <a:pPr lvl="0">
              <a:lnSpc>
                <a:spcPct val="80000"/>
              </a:lnSpc>
            </a:pPr>
            <a:r>
              <a:rPr kumimoji="1" lang="zh-CN" altLang="en-US" sz="7200" b="1" dirty="0" smtClean="0">
                <a:solidFill>
                  <a:srgbClr val="608A23"/>
                </a:solidFill>
                <a:effectLst>
                  <a:outerShdw blurRad="50800" dist="38100" dir="2700000" algn="tl" rotWithShape="0">
                    <a:prstClr val="black">
                      <a:alpha val="40000"/>
                    </a:prstClr>
                  </a:outerShdw>
                </a:effectLst>
              </a:rPr>
              <a:t>飞驰人生</a:t>
            </a:r>
            <a:endParaRPr kumimoji="1" lang="en-US" altLang="zh-CN" sz="7200" b="1" dirty="0">
              <a:solidFill>
                <a:srgbClr val="608A23"/>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58906877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
        <p:nvSpPr>
          <p:cNvPr id="4" name="矩形 3"/>
          <p:cNvSpPr/>
          <p:nvPr/>
        </p:nvSpPr>
        <p:spPr bwMode="auto">
          <a:xfrm>
            <a:off x="911637" y="435759"/>
            <a:ext cx="7554599" cy="2431435"/>
          </a:xfrm>
          <a:prstGeom prst="rect">
            <a:avLst/>
          </a:prstGeom>
        </p:spPr>
        <p:txBody>
          <a:bodyPr wrap="square">
            <a:spAutoFit/>
          </a:bodyPr>
          <a:lstStyle/>
          <a:p>
            <a:pPr defTabSz="685800" fontAlgn="base">
              <a:spcBef>
                <a:spcPct val="0"/>
              </a:spcBef>
              <a:spcAft>
                <a:spcPct val="0"/>
              </a:spcAft>
            </a:pPr>
            <a:r>
              <a:rPr lang="en-US" altLang="zh-CN" sz="2800" b="1" dirty="0" smtClean="0">
                <a:solidFill>
                  <a:srgbClr val="FFFFFF"/>
                </a:solidFill>
                <a:ea typeface="微软雅黑 Light" charset="0"/>
                <a:cs typeface="微软雅黑 Light" charset="0"/>
              </a:rPr>
              <a:t>5.</a:t>
            </a:r>
            <a:r>
              <a:rPr lang="zh-CN" altLang="en-US" sz="2800" b="1" dirty="0" smtClean="0">
                <a:solidFill>
                  <a:srgbClr val="FFFFFF"/>
                </a:solidFill>
                <a:ea typeface="微软雅黑 Light" charset="0"/>
                <a:cs typeface="微软雅黑 Light" charset="0"/>
              </a:rPr>
              <a:t>模型导入</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800" b="1" dirty="0" smtClean="0">
                <a:solidFill>
                  <a:srgbClr val="FFFFFF"/>
                </a:solidFill>
                <a:ea typeface="微软雅黑 Light" charset="0"/>
                <a:cs typeface="微软雅黑 Light" charset="0"/>
              </a:rPr>
              <a:t>    </a:t>
            </a:r>
            <a:r>
              <a:rPr lang="zh-CN" altLang="en-US" sz="2000" b="1" dirty="0" smtClean="0">
                <a:solidFill>
                  <a:srgbClr val="FFFFFF"/>
                </a:solidFill>
                <a:ea typeface="微软雅黑 Light" charset="0"/>
                <a:cs typeface="微软雅黑 Light" charset="0"/>
              </a:rPr>
              <a:t>通过</a:t>
            </a:r>
            <a:r>
              <a:rPr lang="en-US" altLang="zh-CN" sz="2000" b="1" dirty="0" err="1" smtClean="0">
                <a:solidFill>
                  <a:srgbClr val="FFFFFF"/>
                </a:solidFill>
                <a:ea typeface="微软雅黑 Light" charset="0"/>
                <a:cs typeface="微软雅黑 Light" charset="0"/>
              </a:rPr>
              <a:t>assimp</a:t>
            </a:r>
            <a:r>
              <a:rPr lang="zh-CN" altLang="en-US" sz="2000" b="1" dirty="0" smtClean="0">
                <a:solidFill>
                  <a:srgbClr val="FFFFFF"/>
                </a:solidFill>
                <a:ea typeface="微软雅黑 Light" charset="0"/>
                <a:cs typeface="微软雅黑 Light" charset="0"/>
              </a:rPr>
              <a:t>库导入</a:t>
            </a:r>
            <a:r>
              <a:rPr lang="en-US" altLang="zh-CN" sz="2000" b="1" dirty="0" err="1" smtClean="0">
                <a:solidFill>
                  <a:srgbClr val="FFFFFF"/>
                </a:solidFill>
                <a:ea typeface="微软雅黑 Light" charset="0"/>
                <a:cs typeface="微软雅黑 Light" charset="0"/>
              </a:rPr>
              <a:t>obj</a:t>
            </a:r>
            <a:r>
              <a:rPr lang="zh-CN" altLang="en-US" sz="2000" b="1" dirty="0" smtClean="0">
                <a:solidFill>
                  <a:srgbClr val="FFFFFF"/>
                </a:solidFill>
                <a:ea typeface="微软雅黑 Light" charset="0"/>
                <a:cs typeface="微软雅黑 Light" charset="0"/>
              </a:rPr>
              <a:t>模型，在</a:t>
            </a:r>
            <a:r>
              <a:rPr lang="zh-CN" altLang="en-US" sz="2000" b="1" dirty="0">
                <a:solidFill>
                  <a:srgbClr val="FFFFFF"/>
                </a:solidFill>
                <a:ea typeface="微软雅黑 Light" charset="0"/>
                <a:cs typeface="微软雅黑 Light" charset="0"/>
              </a:rPr>
              <a:t>场景中加入</a:t>
            </a:r>
            <a:r>
              <a:rPr lang="zh-CN" altLang="en-US" sz="2000" b="1" dirty="0" smtClean="0">
                <a:solidFill>
                  <a:srgbClr val="FFFFFF"/>
                </a:solidFill>
                <a:ea typeface="微软雅黑 Light" charset="0"/>
                <a:cs typeface="微软雅黑 Light" charset="0"/>
              </a:rPr>
              <a:t>汽车、房子、树木、石头、栅栏和兔子等</a:t>
            </a:r>
            <a:r>
              <a:rPr lang="zh-CN" altLang="en-US" sz="2000" b="1" dirty="0" smtClean="0">
                <a:solidFill>
                  <a:srgbClr val="FFFFFF"/>
                </a:solidFill>
                <a:ea typeface="微软雅黑 Light" charset="0"/>
                <a:cs typeface="微软雅黑 Light" charset="0"/>
              </a:rPr>
              <a:t>模型。</a:t>
            </a:r>
            <a:endParaRPr lang="en-US" altLang="zh-CN" sz="2000" b="1" dirty="0">
              <a:solidFill>
                <a:srgbClr val="FFFFFF"/>
              </a:solidFill>
              <a:ea typeface="微软雅黑 Light" charset="0"/>
              <a:cs typeface="微软雅黑 Light" charset="0"/>
            </a:endParaRPr>
          </a:p>
          <a:p>
            <a:pPr defTabSz="685800" fontAlgn="base">
              <a:spcBef>
                <a:spcPct val="0"/>
              </a:spcBef>
              <a:spcAft>
                <a:spcPct val="0"/>
              </a:spcAft>
            </a:pPr>
            <a:r>
              <a:rPr lang="en-US" altLang="zh-CN" sz="3600" b="1" dirty="0">
                <a:solidFill>
                  <a:srgbClr val="FFFFFF"/>
                </a:solidFill>
                <a:ea typeface="微软雅黑 Light" charset="0"/>
                <a:cs typeface="微软雅黑 Light" charset="0"/>
              </a:rPr>
              <a:t>	</a:t>
            </a:r>
            <a:r>
              <a:rPr lang="en-US" altLang="zh-CN" sz="3600" b="1" dirty="0" smtClean="0">
                <a:solidFill>
                  <a:srgbClr val="FFFFFF"/>
                </a:solidFill>
                <a:ea typeface="微软雅黑 Light" charset="0"/>
                <a:cs typeface="微软雅黑 Light" charset="0"/>
              </a:rPr>
              <a:t>	</a:t>
            </a:r>
            <a:endParaRPr lang="en-US" altLang="zh-CN" sz="3600" b="1" dirty="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pic>
        <p:nvPicPr>
          <p:cNvPr id="2" name="图片 1"/>
          <p:cNvPicPr>
            <a:picLocks noChangeAspect="1"/>
          </p:cNvPicPr>
          <p:nvPr/>
        </p:nvPicPr>
        <p:blipFill>
          <a:blip r:embed="rId2"/>
          <a:stretch>
            <a:fillRect/>
          </a:stretch>
        </p:blipFill>
        <p:spPr>
          <a:xfrm>
            <a:off x="1510353" y="1651476"/>
            <a:ext cx="2355291" cy="1140491"/>
          </a:xfrm>
          <a:prstGeom prst="rect">
            <a:avLst/>
          </a:prstGeom>
        </p:spPr>
      </p:pic>
      <p:pic>
        <p:nvPicPr>
          <p:cNvPr id="7" name="图片 6"/>
          <p:cNvPicPr>
            <a:picLocks noChangeAspect="1"/>
          </p:cNvPicPr>
          <p:nvPr/>
        </p:nvPicPr>
        <p:blipFill>
          <a:blip r:embed="rId3"/>
          <a:stretch>
            <a:fillRect/>
          </a:stretch>
        </p:blipFill>
        <p:spPr>
          <a:xfrm>
            <a:off x="4324956" y="1623632"/>
            <a:ext cx="1380433" cy="1196180"/>
          </a:xfrm>
          <a:prstGeom prst="rect">
            <a:avLst/>
          </a:prstGeom>
        </p:spPr>
      </p:pic>
      <p:pic>
        <p:nvPicPr>
          <p:cNvPr id="8" name="图片 7"/>
          <p:cNvPicPr>
            <a:picLocks noChangeAspect="1"/>
          </p:cNvPicPr>
          <p:nvPr/>
        </p:nvPicPr>
        <p:blipFill>
          <a:blip r:embed="rId4"/>
          <a:stretch>
            <a:fillRect/>
          </a:stretch>
        </p:blipFill>
        <p:spPr>
          <a:xfrm>
            <a:off x="6164701" y="1593784"/>
            <a:ext cx="1152007" cy="1255876"/>
          </a:xfrm>
          <a:prstGeom prst="rect">
            <a:avLst/>
          </a:prstGeom>
        </p:spPr>
      </p:pic>
      <p:pic>
        <p:nvPicPr>
          <p:cNvPr id="9" name="图片 8"/>
          <p:cNvPicPr>
            <a:picLocks noChangeAspect="1"/>
          </p:cNvPicPr>
          <p:nvPr/>
        </p:nvPicPr>
        <p:blipFill>
          <a:blip r:embed="rId5"/>
          <a:stretch>
            <a:fillRect/>
          </a:stretch>
        </p:blipFill>
        <p:spPr>
          <a:xfrm>
            <a:off x="1528113" y="3102014"/>
            <a:ext cx="2337531" cy="1183474"/>
          </a:xfrm>
          <a:prstGeom prst="rect">
            <a:avLst/>
          </a:prstGeom>
        </p:spPr>
      </p:pic>
      <p:pic>
        <p:nvPicPr>
          <p:cNvPr id="10" name="图片 9"/>
          <p:cNvPicPr>
            <a:picLocks noChangeAspect="1"/>
          </p:cNvPicPr>
          <p:nvPr/>
        </p:nvPicPr>
        <p:blipFill>
          <a:blip r:embed="rId6"/>
          <a:stretch>
            <a:fillRect/>
          </a:stretch>
        </p:blipFill>
        <p:spPr>
          <a:xfrm>
            <a:off x="4366710" y="3102014"/>
            <a:ext cx="1296924" cy="1154437"/>
          </a:xfrm>
          <a:prstGeom prst="rect">
            <a:avLst/>
          </a:prstGeom>
        </p:spPr>
      </p:pic>
      <p:pic>
        <p:nvPicPr>
          <p:cNvPr id="11" name="图片 10"/>
          <p:cNvPicPr>
            <a:picLocks noChangeAspect="1"/>
          </p:cNvPicPr>
          <p:nvPr/>
        </p:nvPicPr>
        <p:blipFill>
          <a:blip r:embed="rId7"/>
          <a:stretch>
            <a:fillRect/>
          </a:stretch>
        </p:blipFill>
        <p:spPr>
          <a:xfrm>
            <a:off x="6164701" y="3062704"/>
            <a:ext cx="1152007" cy="1193747"/>
          </a:xfrm>
          <a:prstGeom prst="rect">
            <a:avLst/>
          </a:prstGeom>
        </p:spPr>
      </p:pic>
    </p:spTree>
    <p:extLst>
      <p:ext uri="{BB962C8B-B14F-4D97-AF65-F5344CB8AC3E}">
        <p14:creationId xmlns:p14="http://schemas.microsoft.com/office/powerpoint/2010/main" val="21744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2">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8" name="组 7"/>
          <p:cNvGrpSpPr/>
          <p:nvPr/>
        </p:nvGrpSpPr>
        <p:grpSpPr>
          <a:xfrm>
            <a:off x="0" y="2927805"/>
            <a:ext cx="9144000" cy="1410990"/>
            <a:chOff x="0" y="2927805"/>
            <a:chExt cx="9144000" cy="1410990"/>
          </a:xfrm>
        </p:grpSpPr>
        <p:sp>
          <p:nvSpPr>
            <p:cNvPr id="3" name="矩形 2"/>
            <p:cNvSpPr/>
            <p:nvPr/>
          </p:nvSpPr>
          <p:spPr>
            <a:xfrm>
              <a:off x="0" y="2927805"/>
              <a:ext cx="9144000" cy="1410990"/>
            </a:xfrm>
            <a:prstGeom prst="rect">
              <a:avLst/>
            </a:prstGeom>
            <a:solidFill>
              <a:srgbClr val="7AB32E">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217"/>
            <p:cNvSpPr>
              <a:spLocks noChangeArrowheads="1"/>
            </p:cNvSpPr>
            <p:nvPr/>
          </p:nvSpPr>
          <p:spPr bwMode="auto">
            <a:xfrm>
              <a:off x="379592" y="3325367"/>
              <a:ext cx="2626358" cy="56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p>
              <a:pPr defTabSz="685800" fontAlgn="base">
                <a:lnSpc>
                  <a:spcPct val="90000"/>
                </a:lnSpc>
                <a:spcBef>
                  <a:spcPct val="0"/>
                </a:spcBef>
                <a:spcAft>
                  <a:spcPct val="0"/>
                </a:spcAft>
              </a:pPr>
              <a:r>
                <a:rPr lang="en-US" altLang="zh-CN" sz="3600" dirty="0" smtClean="0">
                  <a:solidFill>
                    <a:srgbClr val="FFFFFF"/>
                  </a:solidFill>
                  <a:ea typeface="微软雅黑 Light" charset="0"/>
                  <a:cs typeface="微软雅黑 Light" charset="0"/>
                </a:rPr>
                <a:t>03 </a:t>
              </a:r>
              <a:r>
                <a:rPr lang="zh-CN" altLang="en-US" sz="3600" dirty="0" smtClean="0">
                  <a:solidFill>
                    <a:srgbClr val="FFFFFF"/>
                  </a:solidFill>
                  <a:ea typeface="微软雅黑 Light" charset="0"/>
                  <a:cs typeface="微软雅黑 Light" charset="0"/>
                </a:rPr>
                <a:t>附加功能</a:t>
              </a:r>
              <a:endParaRPr lang="zh-CN" altLang="en-US" sz="3600" dirty="0">
                <a:solidFill>
                  <a:srgbClr val="FFFFFF"/>
                </a:solidFill>
                <a:ea typeface="微软雅黑 Light" charset="0"/>
                <a:cs typeface="微软雅黑 Light" charset="0"/>
              </a:endParaRPr>
            </a:p>
          </p:txBody>
        </p:sp>
        <p:cxnSp>
          <p:nvCxnSpPr>
            <p:cNvPr id="6" name="直线连接符 5"/>
            <p:cNvCxnSpPr/>
            <p:nvPr/>
          </p:nvCxnSpPr>
          <p:spPr>
            <a:xfrm>
              <a:off x="3510331" y="3095360"/>
              <a:ext cx="0" cy="107588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7" name="矩形 6"/>
            <p:cNvSpPr/>
            <p:nvPr/>
          </p:nvSpPr>
          <p:spPr>
            <a:xfrm>
              <a:off x="3871922" y="3190871"/>
              <a:ext cx="4912667" cy="270780"/>
            </a:xfrm>
            <a:prstGeom prst="rect">
              <a:avLst/>
            </a:prstGeom>
          </p:spPr>
          <p:txBody>
            <a:bodyPr wrap="square">
              <a:spAutoFit/>
            </a:bodyPr>
            <a:lstStyle/>
            <a:p>
              <a:pPr lvl="0" defTabSz="457200">
                <a:lnSpc>
                  <a:spcPct val="130000"/>
                </a:lnSpc>
              </a:pPr>
              <a:endParaRPr lang="zh-CN" altLang="en-US" sz="1000" dirty="0">
                <a:solidFill>
                  <a:srgbClr val="FFFFFF"/>
                </a:solidFill>
                <a:latin typeface="Century Gothic"/>
                <a:ea typeface="微软雅黑"/>
              </a:endParaRPr>
            </a:p>
          </p:txBody>
        </p:sp>
      </p:grpSp>
    </p:spTree>
    <p:extLst>
      <p:ext uri="{BB962C8B-B14F-4D97-AF65-F5344CB8AC3E}">
        <p14:creationId xmlns:p14="http://schemas.microsoft.com/office/powerpoint/2010/main" val="8190699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	</a:t>
            </a:r>
          </a:p>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endParaRPr>
          </a:p>
        </p:txBody>
      </p:sp>
      <p:sp>
        <p:nvSpPr>
          <p:cNvPr id="4" name="矩形 3"/>
          <p:cNvSpPr/>
          <p:nvPr/>
        </p:nvSpPr>
        <p:spPr bwMode="auto">
          <a:xfrm>
            <a:off x="911637" y="435759"/>
            <a:ext cx="7554599" cy="1692771"/>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6.</a:t>
            </a:r>
            <a:r>
              <a:rPr kumimoji="0" lang="zh-CN" altLang="en-US"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天空盒</a:t>
            </a:r>
            <a:endParaRPr kumimoji="0" lang="en-US" altLang="zh-CN"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endParaRP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		</a:t>
            </a: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	</a:t>
            </a:r>
          </a:p>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endParaRPr>
          </a:p>
        </p:txBody>
      </p:sp>
      <p:pic>
        <p:nvPicPr>
          <p:cNvPr id="5" name="图片 4" descr="这里写图片描述">
            <a:extLst>
              <a:ext uri="{FF2B5EF4-FFF2-40B4-BE49-F238E27FC236}">
                <a16:creationId xmlns:a16="http://schemas.microsoft.com/office/drawing/2014/main" id="{DB36DC28-A287-49FF-BC99-B384755F2D0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1637" y="1302080"/>
            <a:ext cx="3359158" cy="2650376"/>
          </a:xfrm>
          <a:prstGeom prst="rect">
            <a:avLst/>
          </a:prstGeom>
          <a:noFill/>
          <a:ln>
            <a:noFill/>
          </a:ln>
        </p:spPr>
      </p:pic>
      <p:sp>
        <p:nvSpPr>
          <p:cNvPr id="6" name="文本框 5">
            <a:extLst>
              <a:ext uri="{FF2B5EF4-FFF2-40B4-BE49-F238E27FC236}">
                <a16:creationId xmlns:a16="http://schemas.microsoft.com/office/drawing/2014/main" id="{A64020F0-60D9-44D9-8E6E-46535CB0A8BE}"/>
              </a:ext>
            </a:extLst>
          </p:cNvPr>
          <p:cNvSpPr txBox="1"/>
          <p:nvPr/>
        </p:nvSpPr>
        <p:spPr>
          <a:xfrm>
            <a:off x="4572000" y="1077432"/>
            <a:ext cx="4295553" cy="2554545"/>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rPr>
              <a:t>天空盒其实就是一个覆盖场景四周的长方体，但它的各个面上贴有表示天空的纹理图片，即四周的</a:t>
            </a: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4</a:t>
            </a:r>
            <a:r>
              <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rPr>
              <a:t>面纹理的边与顶面纹理的边相连，同时四面纹理前后相连</a:t>
            </a: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 </a:t>
            </a:r>
            <a:r>
              <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rPr>
              <a:t>在实际的渲染中，将这个立方体始终罩在摄像机的周围，让摄像机始终处于这个立方体的中心位置。</a:t>
            </a:r>
          </a:p>
        </p:txBody>
      </p:sp>
    </p:spTree>
    <p:extLst>
      <p:ext uri="{BB962C8B-B14F-4D97-AF65-F5344CB8AC3E}">
        <p14:creationId xmlns:p14="http://schemas.microsoft.com/office/powerpoint/2010/main" val="2282422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665ADFA-CDB0-4A08-9790-91A0679FAB97}"/>
              </a:ext>
            </a:extLst>
          </p:cNvPr>
          <p:cNvSpPr/>
          <p:nvPr/>
        </p:nvSpPr>
        <p:spPr bwMode="auto">
          <a:xfrm>
            <a:off x="911637" y="435759"/>
            <a:ext cx="7554599" cy="1692771"/>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6.</a:t>
            </a:r>
            <a:r>
              <a:rPr kumimoji="0" lang="zh-CN" altLang="en-US"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天空盒</a:t>
            </a:r>
            <a:endParaRPr kumimoji="0" lang="en-US" altLang="zh-CN"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endParaRP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		</a:t>
            </a: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	</a:t>
            </a:r>
          </a:p>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endParaRPr>
          </a:p>
        </p:txBody>
      </p:sp>
      <p:sp>
        <p:nvSpPr>
          <p:cNvPr id="3" name="文本框 2">
            <a:extLst>
              <a:ext uri="{FF2B5EF4-FFF2-40B4-BE49-F238E27FC236}">
                <a16:creationId xmlns:a16="http://schemas.microsoft.com/office/drawing/2014/main" id="{B4C26C35-7378-4A11-ADAD-CC13478A89D9}"/>
              </a:ext>
            </a:extLst>
          </p:cNvPr>
          <p:cNvSpPr txBox="1"/>
          <p:nvPr/>
        </p:nvSpPr>
        <p:spPr>
          <a:xfrm>
            <a:off x="850605" y="1637414"/>
            <a:ext cx="7861004" cy="1323439"/>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FF"/>
                </a:solidFill>
                <a:effectLst/>
                <a:uLnTx/>
                <a:uFillTx/>
                <a:latin typeface="Century Gothic"/>
                <a:ea typeface="微软雅黑 Light" charset="0"/>
                <a:cs typeface="+mn-cs"/>
              </a:rPr>
              <a:t>OpenGL</a:t>
            </a:r>
            <a:r>
              <a:rPr kumimoji="0" lang="zh-CN" altLang="en-US" sz="2000" b="1" i="0" u="none" strike="noStrike" kern="1200" cap="none" spc="0" normalizeH="0" baseline="0" noProof="0">
                <a:ln>
                  <a:noFill/>
                </a:ln>
                <a:solidFill>
                  <a:srgbClr val="FFFFFF"/>
                </a:solidFill>
                <a:effectLst/>
                <a:uLnTx/>
                <a:uFillTx/>
                <a:latin typeface="Century Gothic"/>
                <a:ea typeface="微软雅黑 Light" charset="0"/>
                <a:cs typeface="+mn-cs"/>
              </a:rPr>
              <a:t>中这种纹理叫做立方体贴图</a:t>
            </a:r>
            <a:r>
              <a:rPr kumimoji="0" lang="en-US" altLang="zh-CN" sz="2000" b="1" i="0" u="none" strike="noStrike" kern="1200" cap="none" spc="0" normalizeH="0" baseline="0" noProof="0">
                <a:ln>
                  <a:noFill/>
                </a:ln>
                <a:solidFill>
                  <a:srgbClr val="FFFFFF"/>
                </a:solidFill>
                <a:effectLst/>
                <a:uLnTx/>
                <a:uFillTx/>
                <a:latin typeface="Century Gothic"/>
                <a:ea typeface="微软雅黑 Light" charset="0"/>
                <a:cs typeface="+mn-cs"/>
              </a:rPr>
              <a:t>(Cubemap)</a:t>
            </a:r>
          </a:p>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a:ln>
                <a:noFill/>
              </a:ln>
              <a:solidFill>
                <a:srgbClr val="FFFFFF"/>
              </a:solidFill>
              <a:effectLst/>
              <a:uLnTx/>
              <a:uFillTx/>
              <a:latin typeface="Century Gothic"/>
              <a:ea typeface="微软雅黑 Light" charset="0"/>
              <a:cs typeface="+mn-cs"/>
            </a:endParaRP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FFFFFF"/>
                </a:solidFill>
                <a:effectLst/>
                <a:uLnTx/>
                <a:uFillTx/>
                <a:latin typeface="Century Gothic"/>
                <a:ea typeface="微软雅黑 Light" charset="0"/>
                <a:cs typeface="+mn-cs"/>
              </a:rPr>
              <a:t>除了平常使用的</a:t>
            </a:r>
            <a:r>
              <a:rPr kumimoji="0" lang="en-US" altLang="zh-CN" sz="2000" b="1" i="0" u="none" strike="noStrike" kern="1200" cap="none" spc="0" normalizeH="0" baseline="0" noProof="0">
                <a:ln>
                  <a:noFill/>
                </a:ln>
                <a:solidFill>
                  <a:srgbClr val="FFFFFF"/>
                </a:solidFill>
                <a:effectLst/>
                <a:uLnTx/>
                <a:uFillTx/>
                <a:latin typeface="Century Gothic"/>
                <a:ea typeface="微软雅黑 Light" charset="0"/>
                <a:cs typeface="+mn-cs"/>
              </a:rPr>
              <a:t>GL_TEXTURE_WRAP_S</a:t>
            </a:r>
            <a:r>
              <a:rPr kumimoji="0" lang="zh-CN" altLang="en-US" sz="2000" b="1" i="0" u="none" strike="noStrike" kern="1200" cap="none" spc="0" normalizeH="0" baseline="0" noProof="0">
                <a:ln>
                  <a:noFill/>
                </a:ln>
                <a:solidFill>
                  <a:srgbClr val="FFFFFF"/>
                </a:solidFill>
                <a:effectLst/>
                <a:uLnTx/>
                <a:uFillTx/>
                <a:latin typeface="Century Gothic"/>
                <a:ea typeface="微软雅黑 Light" charset="0"/>
                <a:cs typeface="+mn-cs"/>
              </a:rPr>
              <a:t>和</a:t>
            </a:r>
            <a:r>
              <a:rPr kumimoji="0" lang="en-US" altLang="zh-CN" sz="2000" b="1" i="0" u="none" strike="noStrike" kern="1200" cap="none" spc="0" normalizeH="0" baseline="0" noProof="0">
                <a:ln>
                  <a:noFill/>
                </a:ln>
                <a:solidFill>
                  <a:srgbClr val="FFFFFF"/>
                </a:solidFill>
                <a:effectLst/>
                <a:uLnTx/>
                <a:uFillTx/>
                <a:latin typeface="Century Gothic"/>
                <a:ea typeface="微软雅黑 Light" charset="0"/>
                <a:cs typeface="+mn-cs"/>
              </a:rPr>
              <a:t>GL_TEXTURE_WRAP_T</a:t>
            </a:r>
            <a:r>
              <a:rPr kumimoji="0" lang="zh-CN" altLang="en-US" sz="2000" b="1" i="0" u="none" strike="noStrike" kern="1200" cap="none" spc="0" normalizeH="0" baseline="0" noProof="0">
                <a:ln>
                  <a:noFill/>
                </a:ln>
                <a:solidFill>
                  <a:srgbClr val="FFFFFF"/>
                </a:solidFill>
                <a:effectLst/>
                <a:uLnTx/>
                <a:uFillTx/>
                <a:latin typeface="Century Gothic"/>
                <a:ea typeface="微软雅黑 Light" charset="0"/>
                <a:cs typeface="+mn-cs"/>
              </a:rPr>
              <a:t>之外，还需要设置</a:t>
            </a:r>
            <a:r>
              <a:rPr kumimoji="0" lang="en-US" altLang="zh-CN" sz="2000" b="1" i="0" u="none" strike="noStrike" kern="1200" cap="none" spc="0" normalizeH="0" baseline="0" noProof="0">
                <a:ln>
                  <a:noFill/>
                </a:ln>
                <a:solidFill>
                  <a:srgbClr val="FFFFFF"/>
                </a:solidFill>
                <a:effectLst/>
                <a:uLnTx/>
                <a:uFillTx/>
                <a:latin typeface="Century Gothic"/>
                <a:ea typeface="微软雅黑 Light" charset="0"/>
                <a:cs typeface="+mn-cs"/>
              </a:rPr>
              <a:t>GL_TEXTURE_WRAP_R</a:t>
            </a:r>
            <a:r>
              <a:rPr kumimoji="0" lang="zh-CN" altLang="en-US" sz="2000" b="1" i="0" u="none" strike="noStrike" kern="1200" cap="none" spc="0" normalizeH="0" baseline="0" noProof="0">
                <a:ln>
                  <a:noFill/>
                </a:ln>
                <a:solidFill>
                  <a:srgbClr val="FFFFFF"/>
                </a:solidFill>
                <a:effectLst/>
                <a:uLnTx/>
                <a:uFillTx/>
                <a:latin typeface="Century Gothic"/>
                <a:ea typeface="微软雅黑 Light" charset="0"/>
                <a:cs typeface="+mn-cs"/>
              </a:rPr>
              <a:t>的属性</a:t>
            </a:r>
            <a:endPar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endParaRPr>
          </a:p>
        </p:txBody>
      </p:sp>
      <p:sp>
        <p:nvSpPr>
          <p:cNvPr id="4" name="文本框 3">
            <a:extLst>
              <a:ext uri="{FF2B5EF4-FFF2-40B4-BE49-F238E27FC236}">
                <a16:creationId xmlns:a16="http://schemas.microsoft.com/office/drawing/2014/main" id="{342F87DB-0F7B-4E37-B624-89E3F40F6B44}"/>
              </a:ext>
            </a:extLst>
          </p:cNvPr>
          <p:cNvSpPr txBox="1"/>
          <p:nvPr/>
        </p:nvSpPr>
        <p:spPr>
          <a:xfrm>
            <a:off x="911637" y="3388242"/>
            <a:ext cx="7126577" cy="1015663"/>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rPr>
              <a:t>在设置</a:t>
            </a:r>
            <a:r>
              <a:rPr kumimoji="0" lang="en-US" altLang="zh-CN" sz="2000" b="1" i="0" u="none" strike="noStrike" kern="1200" cap="none" spc="0" normalizeH="0" baseline="0" noProof="0" dirty="0" err="1">
                <a:ln>
                  <a:noFill/>
                </a:ln>
                <a:solidFill>
                  <a:srgbClr val="FFFFFF"/>
                </a:solidFill>
                <a:effectLst/>
                <a:uLnTx/>
                <a:uFillTx/>
                <a:latin typeface="Century Gothic"/>
                <a:ea typeface="微软雅黑 Light" charset="0"/>
                <a:cs typeface="+mn-cs"/>
              </a:rPr>
              <a:t>shaderr</a:t>
            </a:r>
            <a:r>
              <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rPr>
              <a:t>中的</a:t>
            </a: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view</a:t>
            </a:r>
            <a:r>
              <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rPr>
              <a:t>矩阵的时候，为了保持摄像机和天空盒的距离，达到不能靠近天空盒或者说是始终被天空盒包围的效果，我们要把</a:t>
            </a: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view</a:t>
            </a:r>
            <a:r>
              <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rPr>
              <a:t>矩阵中平移的部分去掉</a:t>
            </a:r>
          </a:p>
        </p:txBody>
      </p:sp>
    </p:spTree>
    <p:extLst>
      <p:ext uri="{BB962C8B-B14F-4D97-AF65-F5344CB8AC3E}">
        <p14:creationId xmlns:p14="http://schemas.microsoft.com/office/powerpoint/2010/main" val="790364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	</a:t>
            </a:r>
          </a:p>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endParaRPr>
          </a:p>
        </p:txBody>
      </p:sp>
      <p:sp>
        <p:nvSpPr>
          <p:cNvPr id="4" name="矩形 3"/>
          <p:cNvSpPr/>
          <p:nvPr/>
        </p:nvSpPr>
        <p:spPr bwMode="auto">
          <a:xfrm>
            <a:off x="911637" y="435759"/>
            <a:ext cx="7554599" cy="1692771"/>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7.</a:t>
            </a:r>
            <a:r>
              <a:rPr kumimoji="0" lang="zh-CN" altLang="en-US"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文字渲染</a:t>
            </a:r>
            <a:endParaRPr kumimoji="0" lang="en-US" altLang="zh-CN"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endParaRP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		</a:t>
            </a: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	</a:t>
            </a:r>
          </a:p>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endParaRPr>
          </a:p>
        </p:txBody>
      </p:sp>
      <p:sp>
        <p:nvSpPr>
          <p:cNvPr id="2" name="文本框 1">
            <a:extLst>
              <a:ext uri="{FF2B5EF4-FFF2-40B4-BE49-F238E27FC236}">
                <a16:creationId xmlns:a16="http://schemas.microsoft.com/office/drawing/2014/main" id="{EE2F9639-F3AB-4F39-AAD0-9601A62E089E}"/>
              </a:ext>
            </a:extLst>
          </p:cNvPr>
          <p:cNvSpPr txBox="1"/>
          <p:nvPr/>
        </p:nvSpPr>
        <p:spPr>
          <a:xfrm>
            <a:off x="911637" y="1368056"/>
            <a:ext cx="7722000" cy="255454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FFFFFF"/>
                </a:solidFill>
                <a:effectLst/>
                <a:uLnTx/>
                <a:uFillTx/>
                <a:latin typeface="Century Gothic"/>
                <a:ea typeface="微软雅黑 Light" charset="0"/>
                <a:cs typeface="+mn-cs"/>
              </a:rPr>
              <a:t>FreeType</a:t>
            </a:r>
            <a:r>
              <a:rPr kumimoji="0" lang="zh-CN"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是一个能够用于加载字体并将他们渲染到位图以及提供多种字体相关的操作的软件开发库</a:t>
            </a:r>
            <a:r>
              <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rPr>
              <a:t>。</a:t>
            </a:r>
            <a:endPar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能够加载</a:t>
            </a: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TrueType</a:t>
            </a:r>
            <a:r>
              <a:rPr kumimoji="0" lang="zh-CN"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字体。</a:t>
            </a: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TrueType</a:t>
            </a:r>
            <a:r>
              <a:rPr kumimoji="0" lang="zh-CN"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字体不是用像素或其他不可缩放的方式来定义的，它是通过数学公式（曲线的组合）来定义的。类似于矢量图像，这些光栅化后的字体图像可以根据需要的字体高度来生成。通过使用</a:t>
            </a: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TrueType</a:t>
            </a:r>
            <a:r>
              <a:rPr kumimoji="0" lang="zh-CN"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字体，你可以轻易渲染不同大小的字形而不造成任何质量损失</a:t>
            </a:r>
            <a:r>
              <a:rPr kumimoji="0" lang="zh-CN" altLang="zh-CN" sz="1800" b="0" i="0" u="none" strike="noStrike" kern="1200" cap="none" spc="0" normalizeH="0" baseline="0" noProof="0" dirty="0">
                <a:ln>
                  <a:noFill/>
                </a:ln>
                <a:solidFill>
                  <a:srgbClr val="A3C5C4"/>
                </a:solidFill>
                <a:effectLst/>
                <a:uLnTx/>
                <a:uFillTx/>
                <a:latin typeface="Century Gothic"/>
                <a:ea typeface="微软雅黑" panose="020B0503020204020204" pitchFamily="34" charset="-122"/>
                <a:cs typeface="+mn-cs"/>
              </a:rPr>
              <a:t>。</a:t>
            </a:r>
            <a:endParaRPr kumimoji="0" lang="zh-CN" altLang="en-US" sz="1800" b="0" i="0" u="none" strike="noStrike" kern="1200" cap="none" spc="0" normalizeH="0" baseline="0" noProof="0" dirty="0">
              <a:ln>
                <a:noFill/>
              </a:ln>
              <a:solidFill>
                <a:srgbClr val="A3C5C4"/>
              </a:solidFill>
              <a:effectLst/>
              <a:uLnTx/>
              <a:uFillTx/>
              <a:latin typeface="Century Gothic"/>
              <a:ea typeface="微软雅黑" panose="020B0503020204020204" pitchFamily="34" charset="-122"/>
              <a:cs typeface="+mn-cs"/>
            </a:endParaRPr>
          </a:p>
        </p:txBody>
      </p:sp>
    </p:spTree>
    <p:extLst>
      <p:ext uri="{BB962C8B-B14F-4D97-AF65-F5344CB8AC3E}">
        <p14:creationId xmlns:p14="http://schemas.microsoft.com/office/powerpoint/2010/main" val="386929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0336F43-8E03-482A-B2B2-FE7A73C0692F}"/>
              </a:ext>
            </a:extLst>
          </p:cNvPr>
          <p:cNvSpPr/>
          <p:nvPr/>
        </p:nvSpPr>
        <p:spPr bwMode="auto">
          <a:xfrm>
            <a:off x="911637" y="435759"/>
            <a:ext cx="7554599" cy="1692771"/>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7.</a:t>
            </a:r>
            <a:r>
              <a:rPr kumimoji="0" lang="zh-CN" altLang="en-US"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文字渲染</a:t>
            </a:r>
            <a:endParaRPr kumimoji="0" lang="en-US" altLang="zh-CN" sz="28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endParaRP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		</a:t>
            </a: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rPr>
              <a:t>	</a:t>
            </a:r>
          </a:p>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微软雅黑 Light" charset="0"/>
            </a:endParaRPr>
          </a:p>
        </p:txBody>
      </p:sp>
      <p:pic>
        <p:nvPicPr>
          <p:cNvPr id="4" name="图片 3" descr="https://learnopengl-cn.github.io/img/06/02/glyph.png">
            <a:extLst>
              <a:ext uri="{FF2B5EF4-FFF2-40B4-BE49-F238E27FC236}">
                <a16:creationId xmlns:a16="http://schemas.microsoft.com/office/drawing/2014/main" id="{6ACC1C18-FF7B-4B6F-A913-BD11788F6F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5811" y="1366519"/>
            <a:ext cx="2718133" cy="2843973"/>
          </a:xfrm>
          <a:prstGeom prst="rect">
            <a:avLst/>
          </a:prstGeom>
          <a:noFill/>
          <a:ln>
            <a:noFill/>
          </a:ln>
        </p:spPr>
      </p:pic>
      <p:sp>
        <p:nvSpPr>
          <p:cNvPr id="5" name="矩形 4">
            <a:extLst>
              <a:ext uri="{FF2B5EF4-FFF2-40B4-BE49-F238E27FC236}">
                <a16:creationId xmlns:a16="http://schemas.microsoft.com/office/drawing/2014/main" id="{BC5ECB61-8016-406F-82C5-E0FCC20F2C7A}"/>
              </a:ext>
            </a:extLst>
          </p:cNvPr>
          <p:cNvSpPr/>
          <p:nvPr/>
        </p:nvSpPr>
        <p:spPr>
          <a:xfrm>
            <a:off x="3498111" y="766354"/>
            <a:ext cx="4572000" cy="1323439"/>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使用</a:t>
            </a:r>
            <a:r>
              <a:rPr kumimoji="0" lang="en-US" altLang="zh-CN" sz="2000" b="1" i="0" u="none" strike="noStrike" kern="1200" cap="none" spc="0" normalizeH="0" baseline="0" noProof="0" dirty="0" err="1">
                <a:ln>
                  <a:noFill/>
                </a:ln>
                <a:solidFill>
                  <a:srgbClr val="FFFFFF"/>
                </a:solidFill>
                <a:effectLst/>
                <a:uLnTx/>
                <a:uFillTx/>
                <a:latin typeface="Century Gothic"/>
                <a:ea typeface="微软雅黑 Light" charset="0"/>
                <a:cs typeface="+mn-cs"/>
              </a:rPr>
              <a:t>FreeType</a:t>
            </a:r>
            <a:r>
              <a:rPr kumimoji="0" lang="zh-CN"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加载的每个字形没有相同的大小（不像位图字体那样）。使用</a:t>
            </a:r>
            <a:r>
              <a:rPr kumimoji="0" lang="en-US" altLang="zh-CN" sz="2000" b="1" i="0" u="none" strike="noStrike" kern="1200" cap="none" spc="0" normalizeH="0" baseline="0" noProof="0" dirty="0" err="1">
                <a:ln>
                  <a:noFill/>
                </a:ln>
                <a:solidFill>
                  <a:srgbClr val="FFFFFF"/>
                </a:solidFill>
                <a:effectLst/>
                <a:uLnTx/>
                <a:uFillTx/>
                <a:latin typeface="Century Gothic"/>
                <a:ea typeface="微软雅黑 Light" charset="0"/>
                <a:cs typeface="+mn-cs"/>
              </a:rPr>
              <a:t>FreeType</a:t>
            </a:r>
            <a:r>
              <a:rPr kumimoji="0" lang="zh-CN"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生成的位图的大小恰好能包含这个字符可见区域。</a:t>
            </a:r>
            <a:endPar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endParaRPr>
          </a:p>
        </p:txBody>
      </p:sp>
      <p:sp>
        <p:nvSpPr>
          <p:cNvPr id="6" name="文本框 5">
            <a:extLst>
              <a:ext uri="{FF2B5EF4-FFF2-40B4-BE49-F238E27FC236}">
                <a16:creationId xmlns:a16="http://schemas.microsoft.com/office/drawing/2014/main" id="{A50F1316-86A0-46B9-B7E2-30823EFE2821}"/>
              </a:ext>
            </a:extLst>
          </p:cNvPr>
          <p:cNvSpPr txBox="1"/>
          <p:nvPr/>
        </p:nvSpPr>
        <p:spPr>
          <a:xfrm>
            <a:off x="3498111" y="2303721"/>
            <a:ext cx="4632252"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FFFFFF"/>
                </a:solidFill>
                <a:effectLst/>
                <a:uLnTx/>
                <a:uFillTx/>
                <a:latin typeface="Century Gothic"/>
                <a:ea typeface="微软雅黑 Light" charset="0"/>
                <a:cs typeface="+mn-cs"/>
              </a:rPr>
              <a:t>FreeType</a:t>
            </a:r>
            <a:r>
              <a:rPr kumimoji="0" lang="zh-CN"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同样也加载了一些度量值来指定每个字符的大小和位置。下面这张图展示了</a:t>
            </a:r>
            <a:r>
              <a:rPr kumimoji="0" lang="en-US" altLang="zh-CN" sz="2000" b="1" i="0" u="none" strike="noStrike" kern="1200" cap="none" spc="0" normalizeH="0" baseline="0" noProof="0" dirty="0" err="1">
                <a:ln>
                  <a:noFill/>
                </a:ln>
                <a:solidFill>
                  <a:srgbClr val="FFFFFF"/>
                </a:solidFill>
                <a:effectLst/>
                <a:uLnTx/>
                <a:uFillTx/>
                <a:latin typeface="Century Gothic"/>
                <a:ea typeface="微软雅黑 Light" charset="0"/>
                <a:cs typeface="+mn-cs"/>
              </a:rPr>
              <a:t>FreeType</a:t>
            </a:r>
            <a:r>
              <a:rPr kumimoji="0" lang="zh-CN"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对每一个字符字形计算的所有度量值。</a:t>
            </a:r>
          </a:p>
        </p:txBody>
      </p:sp>
      <p:sp>
        <p:nvSpPr>
          <p:cNvPr id="7" name="文本框 6">
            <a:extLst>
              <a:ext uri="{FF2B5EF4-FFF2-40B4-BE49-F238E27FC236}">
                <a16:creationId xmlns:a16="http://schemas.microsoft.com/office/drawing/2014/main" id="{28642019-5C1D-4AD6-9B5E-8DB3E88902D4}"/>
              </a:ext>
            </a:extLst>
          </p:cNvPr>
          <p:cNvSpPr txBox="1"/>
          <p:nvPr/>
        </p:nvSpPr>
        <p:spPr>
          <a:xfrm>
            <a:off x="3572542" y="3704560"/>
            <a:ext cx="4735032"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rPr>
              <a:t>在着色器中，根据字符纹理中的</a:t>
            </a: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r</a:t>
            </a:r>
            <a:r>
              <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rPr>
              <a:t>分量来调整颜色的</a:t>
            </a:r>
            <a:r>
              <a:rPr kumimoji="0" lang="en-US" altLang="zh-CN" sz="2000" b="1" i="0" u="none" strike="noStrike" kern="1200" cap="none" spc="0" normalizeH="0" baseline="0" noProof="0" dirty="0">
                <a:ln>
                  <a:noFill/>
                </a:ln>
                <a:solidFill>
                  <a:srgbClr val="FFFFFF"/>
                </a:solidFill>
                <a:effectLst/>
                <a:uLnTx/>
                <a:uFillTx/>
                <a:latin typeface="Century Gothic"/>
                <a:ea typeface="微软雅黑 Light" charset="0"/>
                <a:cs typeface="+mn-cs"/>
              </a:rPr>
              <a:t>alpha</a:t>
            </a:r>
            <a:r>
              <a:rPr kumimoji="0" lang="zh-CN" altLang="en-US" sz="2000" b="1" i="0" u="none" strike="noStrike" kern="1200" cap="none" spc="0" normalizeH="0" baseline="0" noProof="0" dirty="0">
                <a:ln>
                  <a:noFill/>
                </a:ln>
                <a:solidFill>
                  <a:srgbClr val="FFFFFF"/>
                </a:solidFill>
                <a:effectLst/>
                <a:uLnTx/>
                <a:uFillTx/>
                <a:latin typeface="Century Gothic"/>
                <a:ea typeface="微软雅黑 Light" charset="0"/>
                <a:cs typeface="+mn-cs"/>
              </a:rPr>
              <a:t>值，然后启用混合来使背景颜色透明而字符像素部分不透明。</a:t>
            </a:r>
          </a:p>
        </p:txBody>
      </p:sp>
    </p:spTree>
    <p:extLst>
      <p:ext uri="{BB962C8B-B14F-4D97-AF65-F5344CB8AC3E}">
        <p14:creationId xmlns:p14="http://schemas.microsoft.com/office/powerpoint/2010/main" val="4048439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
        <p:nvSpPr>
          <p:cNvPr id="4" name="矩形 3"/>
          <p:cNvSpPr/>
          <p:nvPr/>
        </p:nvSpPr>
        <p:spPr bwMode="auto">
          <a:xfrm>
            <a:off x="599909" y="310409"/>
            <a:ext cx="7554599" cy="5201424"/>
          </a:xfrm>
          <a:prstGeom prst="rect">
            <a:avLst/>
          </a:prstGeom>
        </p:spPr>
        <p:txBody>
          <a:bodyPr wrap="square">
            <a:spAutoFit/>
          </a:bodyPr>
          <a:lstStyle/>
          <a:p>
            <a:pPr defTabSz="685800" fontAlgn="base">
              <a:spcBef>
                <a:spcPct val="0"/>
              </a:spcBef>
              <a:spcAft>
                <a:spcPct val="0"/>
              </a:spcAft>
            </a:pPr>
            <a:r>
              <a:rPr lang="en-US" altLang="zh-CN" sz="2800" b="1" dirty="0" smtClean="0">
                <a:solidFill>
                  <a:srgbClr val="FFFFFF"/>
                </a:solidFill>
                <a:ea typeface="微软雅黑 Light" charset="0"/>
                <a:cs typeface="微软雅黑 Light" charset="0"/>
              </a:rPr>
              <a:t>8.</a:t>
            </a:r>
            <a:r>
              <a:rPr lang="zh-CN" altLang="en-US" sz="2800" b="1" dirty="0" smtClean="0">
                <a:solidFill>
                  <a:srgbClr val="FFFFFF"/>
                </a:solidFill>
                <a:ea typeface="微软雅黑 Light" charset="0"/>
                <a:cs typeface="微软雅黑 Light" charset="0"/>
              </a:rPr>
              <a:t>粒子</a:t>
            </a:r>
            <a:r>
              <a:rPr lang="zh-CN" altLang="en-US" sz="2800" b="1" dirty="0" smtClean="0">
                <a:solidFill>
                  <a:srgbClr val="FFFFFF"/>
                </a:solidFill>
                <a:ea typeface="微软雅黑 Light" charset="0"/>
                <a:cs typeface="微软雅黑 Light" charset="0"/>
              </a:rPr>
              <a:t>系统</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800" b="1" dirty="0">
                <a:solidFill>
                  <a:srgbClr val="FFFFFF"/>
                </a:solidFill>
                <a:ea typeface="微软雅黑 Light" charset="0"/>
                <a:cs typeface="微软雅黑 Light" charset="0"/>
              </a:rPr>
              <a:t>	</a:t>
            </a:r>
            <a:r>
              <a:rPr lang="zh-CN" altLang="en-US" sz="2400" b="1" dirty="0" smtClean="0">
                <a:solidFill>
                  <a:srgbClr val="FFFFFF"/>
                </a:solidFill>
                <a:ea typeface="微软雅黑 Light" charset="0"/>
                <a:cs typeface="微软雅黑 Light" charset="0"/>
              </a:rPr>
              <a:t>实现汽车尾气效果。</a:t>
            </a:r>
            <a:endParaRPr lang="en-US" altLang="zh-CN" sz="24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400" b="1" dirty="0">
                <a:solidFill>
                  <a:srgbClr val="FFFFFF"/>
                </a:solidFill>
                <a:ea typeface="微软雅黑 Light" charset="0"/>
                <a:cs typeface="微软雅黑 Light" charset="0"/>
              </a:rPr>
              <a:t>	</a:t>
            </a:r>
            <a:r>
              <a:rPr lang="en-US" altLang="zh-CN" sz="2400" b="1" dirty="0" smtClean="0">
                <a:solidFill>
                  <a:srgbClr val="FFFFFF"/>
                </a:solidFill>
                <a:ea typeface="微软雅黑 Light" charset="0"/>
                <a:cs typeface="微软雅黑 Light" charset="0"/>
              </a:rPr>
              <a:t>	</a:t>
            </a:r>
            <a:r>
              <a:rPr lang="zh-CN" altLang="en-US" sz="2400" b="1" dirty="0" smtClean="0">
                <a:solidFill>
                  <a:srgbClr val="FFFFFF"/>
                </a:solidFill>
                <a:ea typeface="微软雅黑 Light" charset="0"/>
                <a:cs typeface="微软雅黑 Light" charset="0"/>
              </a:rPr>
              <a:t>粒子大小：相对于车很小</a:t>
            </a:r>
            <a:endParaRPr lang="en-US" altLang="zh-CN" sz="24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400" b="1" dirty="0">
                <a:solidFill>
                  <a:srgbClr val="FFFFFF"/>
                </a:solidFill>
                <a:ea typeface="微软雅黑 Light" charset="0"/>
                <a:cs typeface="微软雅黑 Light" charset="0"/>
              </a:rPr>
              <a:t>	</a:t>
            </a:r>
            <a:r>
              <a:rPr lang="en-US" altLang="zh-CN" sz="2400" b="1" dirty="0" smtClean="0">
                <a:solidFill>
                  <a:srgbClr val="FFFFFF"/>
                </a:solidFill>
                <a:ea typeface="微软雅黑 Light" charset="0"/>
                <a:cs typeface="微软雅黑 Light" charset="0"/>
              </a:rPr>
              <a:t>	</a:t>
            </a:r>
            <a:r>
              <a:rPr lang="zh-CN" altLang="en-US" sz="2400" b="1" dirty="0" smtClean="0">
                <a:solidFill>
                  <a:srgbClr val="FFFFFF"/>
                </a:solidFill>
                <a:ea typeface="微软雅黑 Light" charset="0"/>
                <a:cs typeface="微软雅黑 Light" charset="0"/>
              </a:rPr>
              <a:t>粒子形状：正方体</a:t>
            </a:r>
            <a:endParaRPr lang="en-US" altLang="zh-CN" sz="24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400" b="1" dirty="0">
                <a:solidFill>
                  <a:srgbClr val="FFFFFF"/>
                </a:solidFill>
                <a:ea typeface="微软雅黑 Light" charset="0"/>
                <a:cs typeface="微软雅黑 Light" charset="0"/>
              </a:rPr>
              <a:t>	</a:t>
            </a:r>
            <a:r>
              <a:rPr lang="en-US" altLang="zh-CN" sz="2400" b="1" dirty="0" smtClean="0">
                <a:solidFill>
                  <a:srgbClr val="FFFFFF"/>
                </a:solidFill>
                <a:ea typeface="微软雅黑 Light" charset="0"/>
                <a:cs typeface="微软雅黑 Light" charset="0"/>
              </a:rPr>
              <a:t>	</a:t>
            </a:r>
            <a:r>
              <a:rPr lang="zh-CN" altLang="en-US" sz="2400" b="1" dirty="0" smtClean="0">
                <a:solidFill>
                  <a:srgbClr val="FFFFFF"/>
                </a:solidFill>
                <a:ea typeface="微软雅黑 Light" charset="0"/>
                <a:cs typeface="微软雅黑 Light" charset="0"/>
              </a:rPr>
              <a:t>粒子贴图：灰色贴图</a:t>
            </a:r>
            <a:endParaRPr lang="en-US" altLang="zh-CN" sz="24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400" b="1" dirty="0">
                <a:solidFill>
                  <a:srgbClr val="FFFFFF"/>
                </a:solidFill>
                <a:ea typeface="微软雅黑 Light" charset="0"/>
                <a:cs typeface="微软雅黑 Light" charset="0"/>
              </a:rPr>
              <a:t>	</a:t>
            </a:r>
            <a:r>
              <a:rPr lang="en-US" altLang="zh-CN" sz="2400" b="1" dirty="0" smtClean="0">
                <a:solidFill>
                  <a:srgbClr val="FFFFFF"/>
                </a:solidFill>
                <a:ea typeface="微软雅黑 Light" charset="0"/>
                <a:cs typeface="微软雅黑 Light" charset="0"/>
              </a:rPr>
              <a:t>	</a:t>
            </a:r>
            <a:r>
              <a:rPr lang="zh-CN" altLang="en-US" sz="2400" b="1" dirty="0" smtClean="0">
                <a:solidFill>
                  <a:srgbClr val="FFFFFF"/>
                </a:solidFill>
                <a:ea typeface="微软雅黑 Light" charset="0"/>
                <a:cs typeface="微软雅黑 Light" charset="0"/>
              </a:rPr>
              <a:t>粒子运动状态：离开车后向外扩散，并且有</a:t>
            </a:r>
            <a:r>
              <a:rPr lang="en-US" altLang="zh-CN" sz="2400" b="1" dirty="0">
                <a:solidFill>
                  <a:srgbClr val="FFFFFF"/>
                </a:solidFill>
                <a:ea typeface="微软雅黑 Light" charset="0"/>
                <a:cs typeface="微软雅黑 Light" charset="0"/>
              </a:rPr>
              <a:t>	</a:t>
            </a:r>
            <a:r>
              <a:rPr lang="en-US" altLang="zh-CN" sz="2400" b="1" dirty="0" smtClean="0">
                <a:solidFill>
                  <a:srgbClr val="FFFFFF"/>
                </a:solidFill>
                <a:ea typeface="微软雅黑 Light" charset="0"/>
                <a:cs typeface="微软雅黑 Light" charset="0"/>
              </a:rPr>
              <a:t>				 </a:t>
            </a:r>
            <a:r>
              <a:rPr lang="zh-CN" altLang="en-US" sz="2400" b="1" dirty="0" smtClean="0">
                <a:solidFill>
                  <a:srgbClr val="FFFFFF"/>
                </a:solidFill>
                <a:ea typeface="微软雅黑 Light" charset="0"/>
                <a:cs typeface="微软雅黑 Light" charset="0"/>
              </a:rPr>
              <a:t>跟随效果。</a:t>
            </a:r>
            <a:endParaRPr lang="en-US" altLang="zh-CN" sz="24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400" b="1" dirty="0">
                <a:solidFill>
                  <a:srgbClr val="FFFFFF"/>
                </a:solidFill>
                <a:ea typeface="微软雅黑 Light" charset="0"/>
                <a:cs typeface="微软雅黑 Light" charset="0"/>
              </a:rPr>
              <a:t>	 </a:t>
            </a:r>
            <a:r>
              <a:rPr lang="en-US" altLang="zh-CN" sz="2400" b="1" dirty="0" smtClean="0">
                <a:solidFill>
                  <a:srgbClr val="FFFFFF"/>
                </a:solidFill>
                <a:ea typeface="微软雅黑 Light" charset="0"/>
                <a:cs typeface="微软雅黑 Light" charset="0"/>
              </a:rPr>
              <a:t>       </a:t>
            </a:r>
            <a:r>
              <a:rPr lang="zh-CN" altLang="en-US" sz="2400" b="1" dirty="0" smtClean="0">
                <a:solidFill>
                  <a:srgbClr val="FFFFFF"/>
                </a:solidFill>
                <a:ea typeface="微软雅黑 Light" charset="0"/>
                <a:cs typeface="微软雅黑 Light" charset="0"/>
              </a:rPr>
              <a:t>存活时间：线性递减；死亡后重新生成。</a:t>
            </a:r>
            <a:endParaRPr lang="en-US" altLang="zh-CN" sz="24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800" b="1" dirty="0">
                <a:solidFill>
                  <a:srgbClr val="FFFFFF"/>
                </a:solidFill>
                <a:ea typeface="微软雅黑 Light" charset="0"/>
                <a:cs typeface="微软雅黑 Light" charset="0"/>
              </a:rPr>
              <a:t>	</a:t>
            </a:r>
            <a:r>
              <a:rPr lang="en-US" altLang="zh-CN" sz="2800" b="1" dirty="0" smtClean="0">
                <a:solidFill>
                  <a:srgbClr val="FFFFFF"/>
                </a:solidFill>
                <a:ea typeface="微软雅黑 Light" charset="0"/>
                <a:cs typeface="微软雅黑 Light" charset="0"/>
              </a:rPr>
              <a:t>	</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800" b="1" dirty="0">
                <a:solidFill>
                  <a:srgbClr val="FFFFFF"/>
                </a:solidFill>
                <a:ea typeface="微软雅黑 Light" charset="0"/>
                <a:cs typeface="微软雅黑 Light" charset="0"/>
              </a:rPr>
              <a:t>	</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3600" b="1" dirty="0">
                <a:solidFill>
                  <a:srgbClr val="FFFFFF"/>
                </a:solidFill>
                <a:ea typeface="微软雅黑 Light" charset="0"/>
                <a:cs typeface="微软雅黑 Light" charset="0"/>
              </a:rPr>
              <a:t>	</a:t>
            </a:r>
            <a:r>
              <a:rPr lang="en-US" altLang="zh-CN" sz="3600" b="1" dirty="0" smtClean="0">
                <a:solidFill>
                  <a:srgbClr val="FFFFFF"/>
                </a:solidFill>
                <a:ea typeface="微软雅黑 Light" charset="0"/>
                <a:cs typeface="微软雅黑 Light" charset="0"/>
              </a:rPr>
              <a:t>	</a:t>
            </a:r>
            <a:endParaRPr lang="en-US" altLang="zh-CN" sz="3600" b="1" dirty="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pic>
        <p:nvPicPr>
          <p:cNvPr id="5" name="图片 4"/>
          <p:cNvPicPr>
            <a:picLocks noChangeAspect="1"/>
          </p:cNvPicPr>
          <p:nvPr/>
        </p:nvPicPr>
        <p:blipFill>
          <a:blip r:embed="rId2"/>
          <a:stretch>
            <a:fillRect/>
          </a:stretch>
        </p:blipFill>
        <p:spPr>
          <a:xfrm>
            <a:off x="2073140" y="3387410"/>
            <a:ext cx="1894177" cy="1642815"/>
          </a:xfrm>
          <a:prstGeom prst="rect">
            <a:avLst/>
          </a:prstGeom>
        </p:spPr>
      </p:pic>
    </p:spTree>
    <p:extLst>
      <p:ext uri="{BB962C8B-B14F-4D97-AF65-F5344CB8AC3E}">
        <p14:creationId xmlns:p14="http://schemas.microsoft.com/office/powerpoint/2010/main" val="963471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
        <p:nvSpPr>
          <p:cNvPr id="4" name="矩形 3"/>
          <p:cNvSpPr/>
          <p:nvPr/>
        </p:nvSpPr>
        <p:spPr bwMode="auto">
          <a:xfrm>
            <a:off x="911637" y="435759"/>
            <a:ext cx="7554599" cy="3785652"/>
          </a:xfrm>
          <a:prstGeom prst="rect">
            <a:avLst/>
          </a:prstGeom>
        </p:spPr>
        <p:txBody>
          <a:bodyPr wrap="square">
            <a:spAutoFit/>
          </a:bodyPr>
          <a:lstStyle/>
          <a:p>
            <a:pPr defTabSz="685800" fontAlgn="base">
              <a:spcBef>
                <a:spcPct val="0"/>
              </a:spcBef>
              <a:spcAft>
                <a:spcPct val="0"/>
              </a:spcAft>
            </a:pPr>
            <a:r>
              <a:rPr lang="en-US" altLang="zh-CN" sz="2800" b="1" dirty="0" smtClean="0">
                <a:solidFill>
                  <a:srgbClr val="FFFFFF"/>
                </a:solidFill>
                <a:ea typeface="微软雅黑 Light" charset="0"/>
                <a:cs typeface="微软雅黑 Light" charset="0"/>
              </a:rPr>
              <a:t>9.</a:t>
            </a:r>
            <a:r>
              <a:rPr lang="zh-CN" altLang="en-US" sz="2800" b="1" dirty="0">
                <a:solidFill>
                  <a:srgbClr val="FFFFFF"/>
                </a:solidFill>
                <a:ea typeface="微软雅黑 Light" charset="0"/>
                <a:cs typeface="微软雅黑 Light" charset="0"/>
              </a:rPr>
              <a:t>抗</a:t>
            </a:r>
            <a:r>
              <a:rPr lang="zh-CN" altLang="en-US" sz="2800" b="1" dirty="0" smtClean="0">
                <a:solidFill>
                  <a:srgbClr val="FFFFFF"/>
                </a:solidFill>
                <a:ea typeface="微软雅黑 Light" charset="0"/>
                <a:cs typeface="微软雅黑 Light" charset="0"/>
              </a:rPr>
              <a:t>锯齿</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800" b="1" dirty="0">
                <a:solidFill>
                  <a:srgbClr val="FFFFFF"/>
                </a:solidFill>
                <a:ea typeface="微软雅黑 Light" charset="0"/>
                <a:cs typeface="微软雅黑 Light" charset="0"/>
              </a:rPr>
              <a:t>	</a:t>
            </a:r>
            <a:r>
              <a:rPr lang="zh-CN" altLang="en-US" sz="2000" b="1" dirty="0" smtClean="0">
                <a:solidFill>
                  <a:srgbClr val="FFFFFF"/>
                </a:solidFill>
                <a:ea typeface="微软雅黑 Light" charset="0"/>
                <a:cs typeface="微软雅黑 Light" charset="0"/>
              </a:rPr>
              <a:t>未使用抗锯齿时，平面边界等处产生锯齿</a:t>
            </a:r>
            <a:endParaRPr lang="en-US" altLang="zh-CN" sz="20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800" b="1" dirty="0">
                <a:solidFill>
                  <a:srgbClr val="FFFFFF"/>
                </a:solidFill>
                <a:ea typeface="微软雅黑 Light" charset="0"/>
                <a:cs typeface="微软雅黑 Light" charset="0"/>
              </a:rPr>
              <a:t>	</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3600" b="1" dirty="0">
                <a:solidFill>
                  <a:srgbClr val="FFFFFF"/>
                </a:solidFill>
                <a:ea typeface="微软雅黑 Light" charset="0"/>
                <a:cs typeface="微软雅黑 Light" charset="0"/>
              </a:rPr>
              <a:t>	</a:t>
            </a:r>
            <a:endParaRPr lang="en-US" altLang="zh-CN" sz="20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r>
              <a:rPr lang="zh-CN" altLang="en-US" sz="2000" b="1" dirty="0" smtClean="0">
                <a:solidFill>
                  <a:srgbClr val="FFFFFF"/>
                </a:solidFill>
                <a:ea typeface="微软雅黑 Light" charset="0"/>
                <a:cs typeface="微软雅黑 Light" charset="0"/>
              </a:rPr>
              <a:t>解决方案：使用多重采样，每个顶点采用</a:t>
            </a:r>
            <a:r>
              <a:rPr lang="en-US" altLang="zh-CN" sz="2000" b="1" dirty="0" smtClean="0">
                <a:solidFill>
                  <a:srgbClr val="FFFFFF"/>
                </a:solidFill>
                <a:ea typeface="微软雅黑 Light" charset="0"/>
                <a:cs typeface="微软雅黑 Light" charset="0"/>
              </a:rPr>
              <a:t>4</a:t>
            </a:r>
            <a:r>
              <a:rPr lang="zh-CN" altLang="en-US" sz="2000" b="1" dirty="0" smtClean="0">
                <a:solidFill>
                  <a:srgbClr val="FFFFFF"/>
                </a:solidFill>
                <a:ea typeface="微软雅黑 Light" charset="0"/>
                <a:cs typeface="微软雅黑 Light" charset="0"/>
              </a:rPr>
              <a:t>个颜色缓冲（离屏渲染），存储相邻顶点颜色，进行平均，减少锯齿效果。加入抗锯齿后：</a:t>
            </a:r>
            <a:endParaRPr lang="en-US" altLang="zh-CN" sz="20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a:solidFill>
                  <a:srgbClr val="FFFFFF"/>
                </a:solidFill>
                <a:ea typeface="微软雅黑 Light" charset="0"/>
                <a:cs typeface="微软雅黑 Light" charset="0"/>
              </a:rPr>
              <a:t>	</a:t>
            </a:r>
            <a:endParaRPr lang="en-US" altLang="zh-CN" sz="20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a:solidFill>
                  <a:srgbClr val="FFFFFF"/>
                </a:solidFill>
                <a:ea typeface="微软雅黑 Light" charset="0"/>
                <a:cs typeface="微软雅黑 Light" charset="0"/>
              </a:rPr>
              <a:t>	</a:t>
            </a:r>
            <a:endParaRPr lang="en-US" altLang="zh-CN" sz="2000" b="1" dirty="0" smtClean="0">
              <a:solidFill>
                <a:srgbClr val="FFFFFF"/>
              </a:solidFill>
              <a:ea typeface="微软雅黑 Light" charset="0"/>
              <a:cs typeface="微软雅黑 Light" charset="0"/>
            </a:endParaRPr>
          </a:p>
        </p:txBody>
      </p:sp>
      <p:pic>
        <p:nvPicPr>
          <p:cNvPr id="6" name="图片 5"/>
          <p:cNvPicPr>
            <a:picLocks noChangeAspect="1"/>
          </p:cNvPicPr>
          <p:nvPr/>
        </p:nvPicPr>
        <p:blipFill>
          <a:blip r:embed="rId2"/>
          <a:stretch>
            <a:fillRect/>
          </a:stretch>
        </p:blipFill>
        <p:spPr>
          <a:xfrm>
            <a:off x="1710505" y="1333500"/>
            <a:ext cx="4845153" cy="1270091"/>
          </a:xfrm>
          <a:prstGeom prst="rect">
            <a:avLst/>
          </a:prstGeom>
        </p:spPr>
      </p:pic>
      <p:pic>
        <p:nvPicPr>
          <p:cNvPr id="7" name="图片 6"/>
          <p:cNvPicPr>
            <a:picLocks noChangeAspect="1"/>
          </p:cNvPicPr>
          <p:nvPr/>
        </p:nvPicPr>
        <p:blipFill>
          <a:blip r:embed="rId3"/>
          <a:stretch>
            <a:fillRect/>
          </a:stretch>
        </p:blipFill>
        <p:spPr>
          <a:xfrm>
            <a:off x="1726603" y="3651216"/>
            <a:ext cx="4829055" cy="1140389"/>
          </a:xfrm>
          <a:prstGeom prst="rect">
            <a:avLst/>
          </a:prstGeom>
        </p:spPr>
      </p:pic>
    </p:spTree>
    <p:extLst>
      <p:ext uri="{BB962C8B-B14F-4D97-AF65-F5344CB8AC3E}">
        <p14:creationId xmlns:p14="http://schemas.microsoft.com/office/powerpoint/2010/main" val="2908510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
        <p:nvSpPr>
          <p:cNvPr id="4" name="矩形 3"/>
          <p:cNvSpPr/>
          <p:nvPr/>
        </p:nvSpPr>
        <p:spPr bwMode="auto">
          <a:xfrm>
            <a:off x="911637" y="435759"/>
            <a:ext cx="7554599" cy="1692771"/>
          </a:xfrm>
          <a:prstGeom prst="rect">
            <a:avLst/>
          </a:prstGeom>
        </p:spPr>
        <p:txBody>
          <a:bodyPr wrap="square">
            <a:spAutoFit/>
          </a:bodyPr>
          <a:lstStyle/>
          <a:p>
            <a:pPr defTabSz="685800" fontAlgn="base">
              <a:spcBef>
                <a:spcPct val="0"/>
              </a:spcBef>
              <a:spcAft>
                <a:spcPct val="0"/>
              </a:spcAft>
            </a:pPr>
            <a:r>
              <a:rPr lang="en-US" altLang="zh-CN" sz="2800" b="1" dirty="0" smtClean="0">
                <a:solidFill>
                  <a:srgbClr val="FFFFFF"/>
                </a:solidFill>
                <a:ea typeface="微软雅黑 Light" charset="0"/>
                <a:cs typeface="微软雅黑 Light" charset="0"/>
              </a:rPr>
              <a:t>10.</a:t>
            </a:r>
            <a:r>
              <a:rPr lang="zh-CN" altLang="en-US" sz="2800" b="1" dirty="0" smtClean="0">
                <a:solidFill>
                  <a:srgbClr val="FFFFFF"/>
                </a:solidFill>
                <a:ea typeface="微软雅黑 Light" charset="0"/>
                <a:cs typeface="微软雅黑 Light" charset="0"/>
              </a:rPr>
              <a:t>水波模拟</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3600" b="1" dirty="0">
                <a:solidFill>
                  <a:srgbClr val="FFFFFF"/>
                </a:solidFill>
                <a:ea typeface="微软雅黑 Light" charset="0"/>
                <a:cs typeface="微软雅黑 Light" charset="0"/>
              </a:rPr>
              <a:t>	</a:t>
            </a:r>
            <a:r>
              <a:rPr lang="en-US" altLang="zh-CN" sz="3600" b="1" dirty="0" smtClean="0">
                <a:solidFill>
                  <a:srgbClr val="FFFFFF"/>
                </a:solidFill>
                <a:ea typeface="微软雅黑 Light" charset="0"/>
                <a:cs typeface="微软雅黑 Light" charset="0"/>
              </a:rPr>
              <a:t>	</a:t>
            </a:r>
            <a:endParaRPr lang="en-US" altLang="zh-CN" sz="3600" b="1" dirty="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Tree>
    <p:extLst>
      <p:ext uri="{BB962C8B-B14F-4D97-AF65-F5344CB8AC3E}">
        <p14:creationId xmlns:p14="http://schemas.microsoft.com/office/powerpoint/2010/main" val="1340729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
        <p:nvSpPr>
          <p:cNvPr id="4" name="矩形 3"/>
          <p:cNvSpPr/>
          <p:nvPr/>
        </p:nvSpPr>
        <p:spPr bwMode="auto">
          <a:xfrm>
            <a:off x="911637" y="435759"/>
            <a:ext cx="7554599" cy="1692771"/>
          </a:xfrm>
          <a:prstGeom prst="rect">
            <a:avLst/>
          </a:prstGeom>
        </p:spPr>
        <p:txBody>
          <a:bodyPr wrap="square">
            <a:spAutoFit/>
          </a:bodyPr>
          <a:lstStyle/>
          <a:p>
            <a:pPr defTabSz="685800" fontAlgn="base">
              <a:spcBef>
                <a:spcPct val="0"/>
              </a:spcBef>
              <a:spcAft>
                <a:spcPct val="0"/>
              </a:spcAft>
            </a:pPr>
            <a:r>
              <a:rPr lang="en-US" altLang="zh-CN" sz="2800" b="1" dirty="0" smtClean="0">
                <a:solidFill>
                  <a:srgbClr val="FFFFFF"/>
                </a:solidFill>
                <a:ea typeface="微软雅黑 Light" charset="0"/>
                <a:cs typeface="微软雅黑 Light" charset="0"/>
              </a:rPr>
              <a:t>11.</a:t>
            </a:r>
            <a:r>
              <a:rPr lang="zh-CN" altLang="en-US" sz="2800" b="1" dirty="0" smtClean="0">
                <a:solidFill>
                  <a:srgbClr val="FFFFFF"/>
                </a:solidFill>
                <a:ea typeface="微软雅黑 Light" charset="0"/>
                <a:cs typeface="微软雅黑 Light" charset="0"/>
              </a:rPr>
              <a:t>阴影优化</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3600" b="1" dirty="0">
                <a:solidFill>
                  <a:srgbClr val="FFFFFF"/>
                </a:solidFill>
                <a:ea typeface="微软雅黑 Light" charset="0"/>
                <a:cs typeface="微软雅黑 Light" charset="0"/>
              </a:rPr>
              <a:t>	</a:t>
            </a:r>
            <a:r>
              <a:rPr lang="en-US" altLang="zh-CN" sz="3600" b="1" dirty="0" smtClean="0">
                <a:solidFill>
                  <a:srgbClr val="FFFFFF"/>
                </a:solidFill>
                <a:ea typeface="微软雅黑 Light" charset="0"/>
                <a:cs typeface="微软雅黑 Light" charset="0"/>
              </a:rPr>
              <a:t>	</a:t>
            </a:r>
            <a:endParaRPr lang="en-US" altLang="zh-CN" sz="3600" b="1" dirty="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Tree>
    <p:extLst>
      <p:ext uri="{BB962C8B-B14F-4D97-AF65-F5344CB8AC3E}">
        <p14:creationId xmlns:p14="http://schemas.microsoft.com/office/powerpoint/2010/main" val="1677709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0435" cy="54675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FFFFFF"/>
              </a:solidFill>
              <a:latin typeface="Century Gothic"/>
              <a:ea typeface="微软雅黑"/>
            </a:endParaRPr>
          </a:p>
        </p:txBody>
      </p:sp>
      <p:sp>
        <p:nvSpPr>
          <p:cNvPr id="3" name="文本框 2"/>
          <p:cNvSpPr txBox="1"/>
          <p:nvPr/>
        </p:nvSpPr>
        <p:spPr>
          <a:xfrm>
            <a:off x="379255" y="370457"/>
            <a:ext cx="2204967" cy="233397"/>
          </a:xfrm>
          <a:prstGeom prst="rect">
            <a:avLst/>
          </a:prstGeom>
          <a:noFill/>
        </p:spPr>
        <p:txBody>
          <a:bodyPr wrap="square" rtlCol="0">
            <a:spAutoFit/>
          </a:bodyPr>
          <a:lstStyle/>
          <a:p>
            <a:pPr>
              <a:lnSpc>
                <a:spcPct val="90000"/>
              </a:lnSpc>
            </a:pPr>
            <a:r>
              <a:rPr kumimoji="1" lang="zh-CN" altLang="en-US" sz="1000" b="1" dirty="0" smtClean="0">
                <a:solidFill>
                  <a:srgbClr val="FFFFFF"/>
                </a:solidFill>
                <a:ea typeface="微软雅黑"/>
              </a:rPr>
              <a:t>计算机图形学期末项目</a:t>
            </a:r>
            <a:endParaRPr kumimoji="1" lang="zh-CN" altLang="en-US" sz="1000" b="1" dirty="0">
              <a:solidFill>
                <a:srgbClr val="FFFFFF"/>
              </a:solidFill>
              <a:ea typeface="微软雅黑"/>
            </a:endParaRPr>
          </a:p>
        </p:txBody>
      </p:sp>
      <p:sp>
        <p:nvSpPr>
          <p:cNvPr id="4" name="矩形 217"/>
          <p:cNvSpPr>
            <a:spLocks noChangeArrowheads="1"/>
          </p:cNvSpPr>
          <p:nvPr/>
        </p:nvSpPr>
        <p:spPr bwMode="auto">
          <a:xfrm>
            <a:off x="3545925" y="1164953"/>
            <a:ext cx="1189341"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p>
            <a:pPr defTabSz="685800" fontAlgn="base">
              <a:spcBef>
                <a:spcPct val="0"/>
              </a:spcBef>
              <a:spcAft>
                <a:spcPct val="0"/>
              </a:spcAft>
            </a:pPr>
            <a:r>
              <a:rPr lang="en-US" altLang="zh-CN" sz="1500" b="1" dirty="0">
                <a:solidFill>
                  <a:srgbClr val="FFFFFF"/>
                </a:solidFill>
                <a:ea typeface="微软雅黑 Light" charset="0"/>
                <a:cs typeface="微软雅黑 Light" charset="0"/>
              </a:rPr>
              <a:t>Chapter 01</a:t>
            </a:r>
            <a:endParaRPr lang="zh-CN" altLang="en-US" sz="1500" b="1" dirty="0">
              <a:solidFill>
                <a:srgbClr val="FFFFFF"/>
              </a:solidFill>
              <a:ea typeface="微软雅黑 Light" charset="0"/>
              <a:cs typeface="微软雅黑 Light" charset="0"/>
            </a:endParaRPr>
          </a:p>
        </p:txBody>
      </p:sp>
      <p:sp>
        <p:nvSpPr>
          <p:cNvPr id="6" name="矩形 5"/>
          <p:cNvSpPr/>
          <p:nvPr/>
        </p:nvSpPr>
        <p:spPr bwMode="auto">
          <a:xfrm>
            <a:off x="5122312" y="1178143"/>
            <a:ext cx="2168128" cy="323165"/>
          </a:xfrm>
          <a:prstGeom prst="rect">
            <a:avLst/>
          </a:prstGeom>
        </p:spPr>
        <p:txBody>
          <a:bodyPr>
            <a:spAutoFit/>
          </a:bodyPr>
          <a:lstStyle/>
          <a:p>
            <a:pPr defTabSz="685800" fontAlgn="base">
              <a:spcBef>
                <a:spcPct val="0"/>
              </a:spcBef>
              <a:spcAft>
                <a:spcPct val="0"/>
              </a:spcAft>
            </a:pPr>
            <a:r>
              <a:rPr lang="zh-CN" altLang="en-US" sz="1500" b="1" dirty="0">
                <a:solidFill>
                  <a:srgbClr val="FFFFFF"/>
                </a:solidFill>
                <a:ea typeface="微软雅黑 Light" charset="0"/>
                <a:cs typeface="微软雅黑 Light" charset="0"/>
              </a:rPr>
              <a:t>主题</a:t>
            </a:r>
          </a:p>
        </p:txBody>
      </p:sp>
      <p:sp>
        <p:nvSpPr>
          <p:cNvPr id="9" name="任意多边形 221"/>
          <p:cNvSpPr/>
          <p:nvPr/>
        </p:nvSpPr>
        <p:spPr>
          <a:xfrm rot="2700000">
            <a:off x="4805732" y="1261987"/>
            <a:ext cx="105885" cy="105885"/>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500">
              <a:solidFill>
                <a:srgbClr val="FFFFFF"/>
              </a:solidFill>
              <a:ea typeface="微软雅黑 Light"/>
            </a:endParaRPr>
          </a:p>
        </p:txBody>
      </p:sp>
      <p:sp>
        <p:nvSpPr>
          <p:cNvPr id="10" name="任意多边形 222"/>
          <p:cNvSpPr/>
          <p:nvPr/>
        </p:nvSpPr>
        <p:spPr>
          <a:xfrm rot="2700000">
            <a:off x="4771250" y="1218207"/>
            <a:ext cx="193446" cy="193446"/>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800">
              <a:defRPr/>
            </a:pPr>
            <a:endParaRPr lang="zh-CN" altLang="en-US" sz="1500">
              <a:solidFill>
                <a:srgbClr val="FFFFFF"/>
              </a:solidFill>
              <a:ea typeface="微软雅黑 Light"/>
            </a:endParaRPr>
          </a:p>
        </p:txBody>
      </p:sp>
      <p:sp>
        <p:nvSpPr>
          <p:cNvPr id="11" name="矩形 245"/>
          <p:cNvSpPr>
            <a:spLocks noChangeArrowheads="1"/>
          </p:cNvSpPr>
          <p:nvPr/>
        </p:nvSpPr>
        <p:spPr bwMode="auto">
          <a:xfrm>
            <a:off x="3545925" y="2017440"/>
            <a:ext cx="1189341"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p>
            <a:pPr defTabSz="685800" fontAlgn="base">
              <a:spcBef>
                <a:spcPct val="0"/>
              </a:spcBef>
              <a:spcAft>
                <a:spcPct val="0"/>
              </a:spcAft>
            </a:pPr>
            <a:r>
              <a:rPr lang="en-US" altLang="zh-CN" sz="1500" b="1" dirty="0">
                <a:solidFill>
                  <a:srgbClr val="FFFFFF"/>
                </a:solidFill>
                <a:ea typeface="微软雅黑 Light" charset="0"/>
                <a:cs typeface="微软雅黑 Light" charset="0"/>
              </a:rPr>
              <a:t>Chapter 02</a:t>
            </a:r>
            <a:endParaRPr lang="zh-CN" altLang="en-US" sz="1500" b="1" dirty="0">
              <a:solidFill>
                <a:srgbClr val="FFFFFF"/>
              </a:solidFill>
              <a:ea typeface="微软雅黑 Light" charset="0"/>
              <a:cs typeface="微软雅黑 Light" charset="0"/>
            </a:endParaRPr>
          </a:p>
        </p:txBody>
      </p:sp>
      <p:sp>
        <p:nvSpPr>
          <p:cNvPr id="13" name="矩形 12"/>
          <p:cNvSpPr/>
          <p:nvPr/>
        </p:nvSpPr>
        <p:spPr bwMode="auto">
          <a:xfrm>
            <a:off x="5122312" y="2005897"/>
            <a:ext cx="2168128" cy="323165"/>
          </a:xfrm>
          <a:prstGeom prst="rect">
            <a:avLst/>
          </a:prstGeom>
        </p:spPr>
        <p:txBody>
          <a:bodyPr>
            <a:spAutoFit/>
          </a:bodyPr>
          <a:lstStyle/>
          <a:p>
            <a:pPr defTabSz="685800" fontAlgn="base">
              <a:spcBef>
                <a:spcPct val="0"/>
              </a:spcBef>
              <a:spcAft>
                <a:spcPct val="0"/>
              </a:spcAft>
            </a:pPr>
            <a:r>
              <a:rPr lang="zh-CN" altLang="en-US" sz="1500" b="1" dirty="0" smtClean="0">
                <a:solidFill>
                  <a:srgbClr val="FFFFFF"/>
                </a:solidFill>
                <a:ea typeface="微软雅黑 Light" charset="0"/>
                <a:cs typeface="微软雅黑 Light" charset="0"/>
              </a:rPr>
              <a:t>基础功能</a:t>
            </a:r>
            <a:endParaRPr lang="zh-CN" altLang="en-US" sz="1500" b="1" dirty="0">
              <a:solidFill>
                <a:srgbClr val="FFFFFF"/>
              </a:solidFill>
              <a:ea typeface="微软雅黑 Light" charset="0"/>
              <a:cs typeface="微软雅黑 Light" charset="0"/>
            </a:endParaRPr>
          </a:p>
        </p:txBody>
      </p:sp>
      <p:sp>
        <p:nvSpPr>
          <p:cNvPr id="16" name="任意多边形 279"/>
          <p:cNvSpPr/>
          <p:nvPr/>
        </p:nvSpPr>
        <p:spPr>
          <a:xfrm rot="2700000">
            <a:off x="4805732" y="2114891"/>
            <a:ext cx="105885" cy="105885"/>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500">
              <a:solidFill>
                <a:srgbClr val="FFFFFF"/>
              </a:solidFill>
              <a:ea typeface="微软雅黑 Light"/>
            </a:endParaRPr>
          </a:p>
        </p:txBody>
      </p:sp>
      <p:sp>
        <p:nvSpPr>
          <p:cNvPr id="17" name="任意多边形 280"/>
          <p:cNvSpPr/>
          <p:nvPr/>
        </p:nvSpPr>
        <p:spPr>
          <a:xfrm rot="2700000">
            <a:off x="4771250" y="2071111"/>
            <a:ext cx="193446" cy="193446"/>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800">
              <a:defRPr/>
            </a:pPr>
            <a:endParaRPr lang="zh-CN" altLang="en-US" sz="1500">
              <a:solidFill>
                <a:srgbClr val="FFFFFF"/>
              </a:solidFill>
              <a:ea typeface="微软雅黑 Light"/>
            </a:endParaRPr>
          </a:p>
        </p:txBody>
      </p:sp>
      <p:sp>
        <p:nvSpPr>
          <p:cNvPr id="18" name="矩形 284"/>
          <p:cNvSpPr>
            <a:spLocks noChangeArrowheads="1"/>
          </p:cNvSpPr>
          <p:nvPr/>
        </p:nvSpPr>
        <p:spPr bwMode="auto">
          <a:xfrm>
            <a:off x="3545925" y="2871118"/>
            <a:ext cx="1189341"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p>
            <a:pPr defTabSz="685800" fontAlgn="base">
              <a:spcBef>
                <a:spcPct val="0"/>
              </a:spcBef>
              <a:spcAft>
                <a:spcPct val="0"/>
              </a:spcAft>
            </a:pPr>
            <a:r>
              <a:rPr lang="en-US" altLang="zh-CN" sz="1500" b="1" dirty="0">
                <a:solidFill>
                  <a:srgbClr val="FFFFFF"/>
                </a:solidFill>
                <a:ea typeface="微软雅黑 Light" charset="0"/>
                <a:cs typeface="微软雅黑 Light" charset="0"/>
              </a:rPr>
              <a:t>Chapter 03</a:t>
            </a:r>
            <a:endParaRPr lang="zh-CN" altLang="en-US" sz="1500" b="1" dirty="0">
              <a:solidFill>
                <a:srgbClr val="FFFFFF"/>
              </a:solidFill>
              <a:ea typeface="微软雅黑 Light" charset="0"/>
              <a:cs typeface="微软雅黑 Light" charset="0"/>
            </a:endParaRPr>
          </a:p>
        </p:txBody>
      </p:sp>
      <p:sp>
        <p:nvSpPr>
          <p:cNvPr id="20" name="矩形 19"/>
          <p:cNvSpPr/>
          <p:nvPr/>
        </p:nvSpPr>
        <p:spPr bwMode="auto">
          <a:xfrm>
            <a:off x="5105957" y="2859154"/>
            <a:ext cx="2168128" cy="323165"/>
          </a:xfrm>
          <a:prstGeom prst="rect">
            <a:avLst/>
          </a:prstGeom>
        </p:spPr>
        <p:txBody>
          <a:bodyPr>
            <a:spAutoFit/>
          </a:bodyPr>
          <a:lstStyle/>
          <a:p>
            <a:pPr defTabSz="685800" fontAlgn="base">
              <a:spcBef>
                <a:spcPct val="0"/>
              </a:spcBef>
              <a:spcAft>
                <a:spcPct val="0"/>
              </a:spcAft>
            </a:pPr>
            <a:r>
              <a:rPr lang="zh-CN" altLang="en-US" sz="1500" b="1" dirty="0" smtClean="0">
                <a:solidFill>
                  <a:srgbClr val="FFFFFF"/>
                </a:solidFill>
                <a:ea typeface="微软雅黑 Light" charset="0"/>
                <a:cs typeface="微软雅黑 Light" charset="0"/>
              </a:rPr>
              <a:t>附加功能</a:t>
            </a:r>
            <a:endParaRPr lang="zh-CN" altLang="en-US" sz="1500" b="1" dirty="0">
              <a:solidFill>
                <a:srgbClr val="FFFFFF"/>
              </a:solidFill>
              <a:ea typeface="微软雅黑 Light" charset="0"/>
              <a:cs typeface="微软雅黑 Light" charset="0"/>
            </a:endParaRPr>
          </a:p>
        </p:txBody>
      </p:sp>
      <p:sp>
        <p:nvSpPr>
          <p:cNvPr id="23" name="任意多边形 287"/>
          <p:cNvSpPr/>
          <p:nvPr/>
        </p:nvSpPr>
        <p:spPr>
          <a:xfrm rot="2700000">
            <a:off x="4805732" y="2967795"/>
            <a:ext cx="105885" cy="105885"/>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500">
              <a:solidFill>
                <a:srgbClr val="FFFFFF"/>
              </a:solidFill>
              <a:ea typeface="微软雅黑 Light"/>
            </a:endParaRPr>
          </a:p>
        </p:txBody>
      </p:sp>
      <p:sp>
        <p:nvSpPr>
          <p:cNvPr id="24" name="任意多边形 288"/>
          <p:cNvSpPr/>
          <p:nvPr/>
        </p:nvSpPr>
        <p:spPr>
          <a:xfrm rot="2700000">
            <a:off x="4771250" y="2924015"/>
            <a:ext cx="193446" cy="193446"/>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800">
              <a:defRPr/>
            </a:pPr>
            <a:endParaRPr lang="zh-CN" altLang="en-US" sz="1500">
              <a:solidFill>
                <a:srgbClr val="FFFFFF"/>
              </a:solidFill>
              <a:ea typeface="微软雅黑 Light"/>
            </a:endParaRPr>
          </a:p>
        </p:txBody>
      </p:sp>
      <p:sp>
        <p:nvSpPr>
          <p:cNvPr id="25" name="矩形 292"/>
          <p:cNvSpPr>
            <a:spLocks noChangeArrowheads="1"/>
          </p:cNvSpPr>
          <p:nvPr/>
        </p:nvSpPr>
        <p:spPr bwMode="auto">
          <a:xfrm>
            <a:off x="3545925" y="3723606"/>
            <a:ext cx="1189341"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p>
            <a:pPr defTabSz="685800" fontAlgn="base">
              <a:spcBef>
                <a:spcPct val="0"/>
              </a:spcBef>
              <a:spcAft>
                <a:spcPct val="0"/>
              </a:spcAft>
            </a:pPr>
            <a:r>
              <a:rPr lang="en-US" altLang="zh-CN" sz="1500" b="1" dirty="0">
                <a:solidFill>
                  <a:srgbClr val="FFFFFF"/>
                </a:solidFill>
                <a:ea typeface="微软雅黑 Light" charset="0"/>
                <a:cs typeface="微软雅黑 Light" charset="0"/>
              </a:rPr>
              <a:t>Chapter 04</a:t>
            </a:r>
            <a:endParaRPr lang="zh-CN" altLang="en-US" sz="1500" b="1" dirty="0">
              <a:solidFill>
                <a:srgbClr val="FFFFFF"/>
              </a:solidFill>
              <a:ea typeface="微软雅黑 Light" charset="0"/>
              <a:cs typeface="微软雅黑 Light" charset="0"/>
            </a:endParaRPr>
          </a:p>
        </p:txBody>
      </p:sp>
      <p:sp>
        <p:nvSpPr>
          <p:cNvPr id="27" name="矩形 26"/>
          <p:cNvSpPr/>
          <p:nvPr/>
        </p:nvSpPr>
        <p:spPr bwMode="auto">
          <a:xfrm>
            <a:off x="5122312" y="3700521"/>
            <a:ext cx="2168128" cy="323165"/>
          </a:xfrm>
          <a:prstGeom prst="rect">
            <a:avLst/>
          </a:prstGeom>
        </p:spPr>
        <p:txBody>
          <a:bodyPr>
            <a:spAutoFit/>
          </a:bodyPr>
          <a:lstStyle/>
          <a:p>
            <a:pPr defTabSz="685800" fontAlgn="base">
              <a:spcBef>
                <a:spcPct val="0"/>
              </a:spcBef>
              <a:spcAft>
                <a:spcPct val="0"/>
              </a:spcAft>
            </a:pPr>
            <a:r>
              <a:rPr lang="zh-CN" altLang="en-US" sz="1500" b="1" dirty="0" smtClean="0">
                <a:solidFill>
                  <a:srgbClr val="FFFFFF"/>
                </a:solidFill>
                <a:ea typeface="微软雅黑 Light" charset="0"/>
                <a:cs typeface="微软雅黑 Light" charset="0"/>
              </a:rPr>
              <a:t>展示（未完成）</a:t>
            </a:r>
            <a:endParaRPr lang="zh-CN" altLang="en-US" sz="1500" b="1" dirty="0">
              <a:solidFill>
                <a:srgbClr val="FFFFFF"/>
              </a:solidFill>
              <a:ea typeface="微软雅黑 Light" charset="0"/>
              <a:cs typeface="微软雅黑 Light" charset="0"/>
            </a:endParaRPr>
          </a:p>
        </p:txBody>
      </p:sp>
      <p:sp>
        <p:nvSpPr>
          <p:cNvPr id="30" name="任意多边形 295"/>
          <p:cNvSpPr/>
          <p:nvPr/>
        </p:nvSpPr>
        <p:spPr>
          <a:xfrm rot="2700000">
            <a:off x="4805732" y="3820699"/>
            <a:ext cx="105885" cy="105885"/>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500">
              <a:solidFill>
                <a:srgbClr val="FFFFFF"/>
              </a:solidFill>
              <a:ea typeface="微软雅黑 Light"/>
            </a:endParaRPr>
          </a:p>
        </p:txBody>
      </p:sp>
      <p:sp>
        <p:nvSpPr>
          <p:cNvPr id="31" name="任意多边形 296"/>
          <p:cNvSpPr/>
          <p:nvPr/>
        </p:nvSpPr>
        <p:spPr>
          <a:xfrm rot="2700000">
            <a:off x="4771250" y="3776919"/>
            <a:ext cx="193446" cy="193446"/>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solidFill>
            <a:srgbClr val="FFFFFF"/>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800">
              <a:defRPr/>
            </a:pPr>
            <a:endParaRPr lang="zh-CN" altLang="en-US" sz="1500">
              <a:solidFill>
                <a:srgbClr val="FFFFFF"/>
              </a:solidFill>
              <a:ea typeface="微软雅黑 Light"/>
            </a:endParaRPr>
          </a:p>
        </p:txBody>
      </p:sp>
    </p:spTree>
    <p:extLst>
      <p:ext uri="{BB962C8B-B14F-4D97-AF65-F5344CB8AC3E}">
        <p14:creationId xmlns:p14="http://schemas.microsoft.com/office/powerpoint/2010/main" val="317993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2">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8" name="组 7"/>
          <p:cNvGrpSpPr/>
          <p:nvPr/>
        </p:nvGrpSpPr>
        <p:grpSpPr>
          <a:xfrm>
            <a:off x="0" y="2927805"/>
            <a:ext cx="9144000" cy="1410990"/>
            <a:chOff x="0" y="2927805"/>
            <a:chExt cx="9144000" cy="1410990"/>
          </a:xfrm>
        </p:grpSpPr>
        <p:sp>
          <p:nvSpPr>
            <p:cNvPr id="3" name="矩形 2"/>
            <p:cNvSpPr/>
            <p:nvPr/>
          </p:nvSpPr>
          <p:spPr>
            <a:xfrm>
              <a:off x="0" y="2927805"/>
              <a:ext cx="9144000" cy="1410990"/>
            </a:xfrm>
            <a:prstGeom prst="rect">
              <a:avLst/>
            </a:prstGeom>
            <a:solidFill>
              <a:srgbClr val="7AB32E">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217"/>
            <p:cNvSpPr>
              <a:spLocks noChangeArrowheads="1"/>
            </p:cNvSpPr>
            <p:nvPr/>
          </p:nvSpPr>
          <p:spPr bwMode="auto">
            <a:xfrm>
              <a:off x="379592" y="3325367"/>
              <a:ext cx="1703028" cy="56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p>
              <a:pPr defTabSz="685800" fontAlgn="base">
                <a:lnSpc>
                  <a:spcPct val="90000"/>
                </a:lnSpc>
                <a:spcBef>
                  <a:spcPct val="0"/>
                </a:spcBef>
                <a:spcAft>
                  <a:spcPct val="0"/>
                </a:spcAft>
              </a:pPr>
              <a:r>
                <a:rPr lang="en-US" altLang="zh-CN" sz="3600" dirty="0" smtClean="0">
                  <a:solidFill>
                    <a:srgbClr val="FFFFFF"/>
                  </a:solidFill>
                  <a:ea typeface="微软雅黑 Light" charset="0"/>
                  <a:cs typeface="微软雅黑 Light" charset="0"/>
                </a:rPr>
                <a:t>04 </a:t>
              </a:r>
              <a:r>
                <a:rPr lang="zh-CN" altLang="en-US" sz="3600" dirty="0" smtClean="0">
                  <a:solidFill>
                    <a:srgbClr val="FFFFFF"/>
                  </a:solidFill>
                  <a:ea typeface="微软雅黑 Light" charset="0"/>
                  <a:cs typeface="微软雅黑 Light" charset="0"/>
                </a:rPr>
                <a:t>展示</a:t>
              </a:r>
              <a:endParaRPr lang="zh-CN" altLang="en-US" sz="3600" dirty="0">
                <a:solidFill>
                  <a:srgbClr val="FFFFFF"/>
                </a:solidFill>
                <a:ea typeface="微软雅黑 Light" charset="0"/>
                <a:cs typeface="微软雅黑 Light" charset="0"/>
              </a:endParaRPr>
            </a:p>
          </p:txBody>
        </p:sp>
        <p:cxnSp>
          <p:nvCxnSpPr>
            <p:cNvPr id="6" name="直线连接符 5"/>
            <p:cNvCxnSpPr/>
            <p:nvPr/>
          </p:nvCxnSpPr>
          <p:spPr>
            <a:xfrm>
              <a:off x="3510331" y="3095360"/>
              <a:ext cx="0" cy="107588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7" name="矩形 6"/>
            <p:cNvSpPr/>
            <p:nvPr/>
          </p:nvSpPr>
          <p:spPr>
            <a:xfrm>
              <a:off x="3871922" y="3190871"/>
              <a:ext cx="4912667" cy="270780"/>
            </a:xfrm>
            <a:prstGeom prst="rect">
              <a:avLst/>
            </a:prstGeom>
          </p:spPr>
          <p:txBody>
            <a:bodyPr wrap="square">
              <a:spAutoFit/>
            </a:bodyPr>
            <a:lstStyle/>
            <a:p>
              <a:pPr lvl="0" defTabSz="457200">
                <a:lnSpc>
                  <a:spcPct val="130000"/>
                </a:lnSpc>
              </a:pPr>
              <a:endParaRPr lang="zh-CN" altLang="en-US" sz="1000" dirty="0">
                <a:solidFill>
                  <a:srgbClr val="FFFFFF"/>
                </a:solidFill>
                <a:latin typeface="Century Gothic"/>
                <a:ea typeface="微软雅黑"/>
              </a:endParaRPr>
            </a:p>
          </p:txBody>
        </p:sp>
      </p:grpSp>
    </p:spTree>
    <p:extLst>
      <p:ext uri="{BB962C8B-B14F-4D97-AF65-F5344CB8AC3E}">
        <p14:creationId xmlns:p14="http://schemas.microsoft.com/office/powerpoint/2010/main" val="13674325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
        <p:nvSpPr>
          <p:cNvPr id="4" name="矩形 3"/>
          <p:cNvSpPr/>
          <p:nvPr/>
        </p:nvSpPr>
        <p:spPr bwMode="auto">
          <a:xfrm>
            <a:off x="1098674" y="2347686"/>
            <a:ext cx="7554599" cy="1261884"/>
          </a:xfrm>
          <a:prstGeom prst="rect">
            <a:avLst/>
          </a:prstGeom>
        </p:spPr>
        <p:txBody>
          <a:bodyPr wrap="square">
            <a:spAutoFit/>
          </a:bodyPr>
          <a:lstStyle/>
          <a:p>
            <a:pPr algn="ctr" defTabSz="685800" fontAlgn="base">
              <a:spcBef>
                <a:spcPct val="0"/>
              </a:spcBef>
              <a:spcAft>
                <a:spcPct val="0"/>
              </a:spcAft>
            </a:pPr>
            <a:r>
              <a:rPr lang="zh-CN" altLang="en-US" sz="2800" b="1" dirty="0" smtClean="0">
                <a:solidFill>
                  <a:srgbClr val="FFFFFF"/>
                </a:solidFill>
                <a:ea typeface="微软雅黑 Light" charset="0"/>
                <a:cs typeface="微软雅黑 Light" charset="0"/>
              </a:rPr>
              <a:t>谢谢观看！</a:t>
            </a:r>
            <a:r>
              <a:rPr lang="en-US" altLang="zh-CN" sz="3600" b="1" dirty="0">
                <a:solidFill>
                  <a:srgbClr val="FFFFFF"/>
                </a:solidFill>
                <a:ea typeface="微软雅黑 Light" charset="0"/>
                <a:cs typeface="微软雅黑 Light" charset="0"/>
              </a:rPr>
              <a:t>	</a:t>
            </a:r>
            <a:r>
              <a:rPr lang="en-US" altLang="zh-CN" sz="3600" b="1" dirty="0" smtClean="0">
                <a:solidFill>
                  <a:srgbClr val="FFFFFF"/>
                </a:solidFill>
                <a:ea typeface="微软雅黑 Light" charset="0"/>
                <a:cs typeface="微软雅黑 Light" charset="0"/>
              </a:rPr>
              <a:t>	</a:t>
            </a:r>
            <a:endParaRPr lang="en-US" altLang="zh-CN" sz="3600" b="1" dirty="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Tree>
    <p:extLst>
      <p:ext uri="{BB962C8B-B14F-4D97-AF65-F5344CB8AC3E}">
        <p14:creationId xmlns:p14="http://schemas.microsoft.com/office/powerpoint/2010/main" val="3868124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2">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8" name="组 7"/>
          <p:cNvGrpSpPr/>
          <p:nvPr/>
        </p:nvGrpSpPr>
        <p:grpSpPr>
          <a:xfrm>
            <a:off x="0" y="2927805"/>
            <a:ext cx="9144000" cy="1410990"/>
            <a:chOff x="0" y="2927805"/>
            <a:chExt cx="9144000" cy="1410990"/>
          </a:xfrm>
        </p:grpSpPr>
        <p:sp>
          <p:nvSpPr>
            <p:cNvPr id="3" name="矩形 2"/>
            <p:cNvSpPr/>
            <p:nvPr/>
          </p:nvSpPr>
          <p:spPr>
            <a:xfrm>
              <a:off x="0" y="2927805"/>
              <a:ext cx="9144000" cy="1410990"/>
            </a:xfrm>
            <a:prstGeom prst="rect">
              <a:avLst/>
            </a:prstGeom>
            <a:solidFill>
              <a:srgbClr val="7AB32E">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217"/>
            <p:cNvSpPr>
              <a:spLocks noChangeArrowheads="1"/>
            </p:cNvSpPr>
            <p:nvPr/>
          </p:nvSpPr>
          <p:spPr bwMode="auto">
            <a:xfrm>
              <a:off x="379592" y="3325367"/>
              <a:ext cx="1703028" cy="56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p>
              <a:pPr defTabSz="685800" fontAlgn="base">
                <a:lnSpc>
                  <a:spcPct val="90000"/>
                </a:lnSpc>
                <a:spcBef>
                  <a:spcPct val="0"/>
                </a:spcBef>
                <a:spcAft>
                  <a:spcPct val="0"/>
                </a:spcAft>
              </a:pPr>
              <a:r>
                <a:rPr lang="en-US" altLang="zh-CN" sz="3600" dirty="0" smtClean="0">
                  <a:solidFill>
                    <a:srgbClr val="FFFFFF"/>
                  </a:solidFill>
                  <a:ea typeface="微软雅黑 Light" charset="0"/>
                  <a:cs typeface="微软雅黑 Light" charset="0"/>
                </a:rPr>
                <a:t>01</a:t>
              </a:r>
              <a:r>
                <a:rPr lang="zh-CN" altLang="en-US" sz="3600" dirty="0" smtClean="0">
                  <a:solidFill>
                    <a:srgbClr val="FFFFFF"/>
                  </a:solidFill>
                  <a:ea typeface="微软雅黑 Light" charset="0"/>
                  <a:cs typeface="微软雅黑 Light" charset="0"/>
                </a:rPr>
                <a:t> </a:t>
              </a:r>
              <a:r>
                <a:rPr lang="zh-CN" altLang="en-US" sz="3600" dirty="0">
                  <a:solidFill>
                    <a:srgbClr val="FFFFFF"/>
                  </a:solidFill>
                  <a:ea typeface="微软雅黑 Light" charset="0"/>
                  <a:cs typeface="微软雅黑 Light" charset="0"/>
                </a:rPr>
                <a:t>主题</a:t>
              </a:r>
            </a:p>
          </p:txBody>
        </p:sp>
        <p:cxnSp>
          <p:nvCxnSpPr>
            <p:cNvPr id="6" name="直线连接符 5"/>
            <p:cNvCxnSpPr/>
            <p:nvPr/>
          </p:nvCxnSpPr>
          <p:spPr>
            <a:xfrm>
              <a:off x="3510331" y="3095360"/>
              <a:ext cx="0" cy="107588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7" name="矩形 6"/>
            <p:cNvSpPr/>
            <p:nvPr/>
          </p:nvSpPr>
          <p:spPr>
            <a:xfrm>
              <a:off x="3871922" y="3190871"/>
              <a:ext cx="4912667" cy="270780"/>
            </a:xfrm>
            <a:prstGeom prst="rect">
              <a:avLst/>
            </a:prstGeom>
          </p:spPr>
          <p:txBody>
            <a:bodyPr wrap="square">
              <a:spAutoFit/>
            </a:bodyPr>
            <a:lstStyle/>
            <a:p>
              <a:pPr lvl="0" defTabSz="457200">
                <a:lnSpc>
                  <a:spcPct val="130000"/>
                </a:lnSpc>
              </a:pPr>
              <a:endParaRPr lang="zh-CN" altLang="en-US" sz="1000" dirty="0">
                <a:solidFill>
                  <a:srgbClr val="FFFFFF"/>
                </a:solidFill>
                <a:latin typeface="Century Gothic"/>
                <a:ea typeface="微软雅黑"/>
              </a:endParaRPr>
            </a:p>
          </p:txBody>
        </p:sp>
      </p:grpSp>
    </p:spTree>
    <p:extLst>
      <p:ext uri="{BB962C8B-B14F-4D97-AF65-F5344CB8AC3E}">
        <p14:creationId xmlns:p14="http://schemas.microsoft.com/office/powerpoint/2010/main" val="22839945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903602" y="650228"/>
            <a:ext cx="7554599" cy="3354765"/>
          </a:xfrm>
          <a:prstGeom prst="rect">
            <a:avLst/>
          </a:prstGeom>
        </p:spPr>
        <p:txBody>
          <a:bodyPr wrap="square">
            <a:spAutoFit/>
          </a:bodyPr>
          <a:lstStyle/>
          <a:p>
            <a:pPr defTabSz="685800" fontAlgn="base">
              <a:spcBef>
                <a:spcPct val="0"/>
              </a:spcBef>
              <a:spcAft>
                <a:spcPct val="0"/>
              </a:spcAft>
            </a:pPr>
            <a:r>
              <a:rPr lang="zh-CN" altLang="en-US" sz="3200" b="1" dirty="0">
                <a:solidFill>
                  <a:srgbClr val="FFFFFF"/>
                </a:solidFill>
                <a:ea typeface="微软雅黑 Light" charset="0"/>
                <a:cs typeface="微软雅黑 Light" charset="0"/>
              </a:rPr>
              <a:t>第二</a:t>
            </a:r>
            <a:r>
              <a:rPr lang="zh-CN" altLang="en-US" sz="3200" b="1" dirty="0" smtClean="0">
                <a:solidFill>
                  <a:srgbClr val="FFFFFF"/>
                </a:solidFill>
                <a:ea typeface="微软雅黑 Light" charset="0"/>
                <a:cs typeface="微软雅黑 Light" charset="0"/>
              </a:rPr>
              <a:t>人称赛车游戏</a:t>
            </a:r>
            <a:endParaRPr lang="en-US" altLang="zh-CN" sz="32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3200" b="1" dirty="0">
                <a:solidFill>
                  <a:srgbClr val="FFFFFF"/>
                </a:solidFill>
                <a:ea typeface="微软雅黑 Light" charset="0"/>
                <a:cs typeface="微软雅黑 Light" charset="0"/>
              </a:rPr>
              <a:t>	</a:t>
            </a:r>
            <a:r>
              <a:rPr lang="en-US" altLang="zh-CN" sz="2000" b="1" dirty="0" smtClean="0">
                <a:solidFill>
                  <a:srgbClr val="FFFFFF"/>
                </a:solidFill>
                <a:ea typeface="微软雅黑 Light" charset="0"/>
                <a:cs typeface="微软雅黑 Light" charset="0"/>
              </a:rPr>
              <a:t> </a:t>
            </a:r>
            <a:r>
              <a:rPr lang="zh-CN" altLang="en-US" sz="2400" b="1" dirty="0" smtClean="0">
                <a:solidFill>
                  <a:srgbClr val="FFFFFF"/>
                </a:solidFill>
                <a:ea typeface="微软雅黑 Light" charset="0"/>
                <a:cs typeface="微软雅黑 Light" charset="0"/>
              </a:rPr>
              <a:t>使用键盘操控汽车在场景中移动。</a:t>
            </a:r>
            <a:endParaRPr lang="en-US" altLang="zh-CN" sz="24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a:solidFill>
                  <a:srgbClr val="FFFFFF"/>
                </a:solidFill>
                <a:ea typeface="微软雅黑 Light" charset="0"/>
                <a:cs typeface="微软雅黑 Light" charset="0"/>
              </a:rPr>
              <a:t>	 </a:t>
            </a:r>
            <a:r>
              <a:rPr lang="en-US" altLang="zh-CN" sz="2000" b="1" dirty="0" smtClean="0">
                <a:solidFill>
                  <a:srgbClr val="FFFFFF"/>
                </a:solidFill>
                <a:ea typeface="微软雅黑 Light" charset="0"/>
                <a:cs typeface="微软雅黑 Light" charset="0"/>
              </a:rPr>
              <a:t>        W,A,S,D</a:t>
            </a:r>
            <a:r>
              <a:rPr lang="zh-CN" altLang="en-US" sz="2000" b="1" dirty="0" smtClean="0">
                <a:solidFill>
                  <a:srgbClr val="FFFFFF"/>
                </a:solidFill>
                <a:ea typeface="微软雅黑 Light" charset="0"/>
                <a:cs typeface="微软雅黑 Light" charset="0"/>
              </a:rPr>
              <a:t>键：控制汽车前后左右的移动</a:t>
            </a:r>
            <a:endParaRPr lang="en-US" altLang="zh-CN" sz="20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a:solidFill>
                  <a:srgbClr val="FFFFFF"/>
                </a:solidFill>
                <a:ea typeface="微软雅黑 Light" charset="0"/>
                <a:cs typeface="微软雅黑 Light" charset="0"/>
              </a:rPr>
              <a:t>	</a:t>
            </a:r>
            <a:r>
              <a:rPr lang="en-US" altLang="zh-CN" sz="2000" b="1" dirty="0" smtClean="0">
                <a:solidFill>
                  <a:srgbClr val="FFFFFF"/>
                </a:solidFill>
                <a:ea typeface="微软雅黑 Light" charset="0"/>
                <a:cs typeface="微软雅黑 Light" charset="0"/>
              </a:rPr>
              <a:t>         W</a:t>
            </a:r>
            <a:r>
              <a:rPr lang="zh-CN" altLang="en-US" sz="2000" b="1" dirty="0">
                <a:solidFill>
                  <a:srgbClr val="FFFFFF"/>
                </a:solidFill>
                <a:ea typeface="微软雅黑 Light" charset="0"/>
                <a:cs typeface="微软雅黑 Light" charset="0"/>
              </a:rPr>
              <a:t>键加速，</a:t>
            </a:r>
            <a:r>
              <a:rPr lang="en-US" altLang="zh-CN" sz="2000" b="1" dirty="0">
                <a:solidFill>
                  <a:srgbClr val="FFFFFF"/>
                </a:solidFill>
                <a:ea typeface="微软雅黑 Light" charset="0"/>
                <a:cs typeface="微软雅黑 Light" charset="0"/>
              </a:rPr>
              <a:t>S</a:t>
            </a:r>
            <a:r>
              <a:rPr lang="zh-CN" altLang="en-US" sz="2000" b="1" dirty="0">
                <a:solidFill>
                  <a:srgbClr val="FFFFFF"/>
                </a:solidFill>
                <a:ea typeface="微软雅黑 Light" charset="0"/>
                <a:cs typeface="微软雅黑 Light" charset="0"/>
              </a:rPr>
              <a:t>键减速，不按任何按键汽车</a:t>
            </a:r>
            <a:r>
              <a:rPr lang="zh-CN" altLang="en-US" sz="2000" b="1" dirty="0" smtClean="0">
                <a:solidFill>
                  <a:srgbClr val="FFFFFF"/>
                </a:solidFill>
                <a:ea typeface="微软雅黑 Light" charset="0"/>
                <a:cs typeface="微软雅黑 Light" charset="0"/>
              </a:rPr>
              <a:t>自动减速</a:t>
            </a:r>
            <a:endParaRPr lang="en-US" altLang="zh-CN" sz="2000" b="1" dirty="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a:solidFill>
                  <a:srgbClr val="FFFFFF"/>
                </a:solidFill>
                <a:ea typeface="微软雅黑 Light" charset="0"/>
                <a:cs typeface="微软雅黑 Light" charset="0"/>
              </a:rPr>
              <a:t>	</a:t>
            </a:r>
            <a:r>
              <a:rPr lang="en-US" altLang="zh-CN" sz="2000" b="1" dirty="0" smtClean="0">
                <a:solidFill>
                  <a:srgbClr val="FFFFFF"/>
                </a:solidFill>
                <a:ea typeface="微软雅黑 Light" charset="0"/>
                <a:cs typeface="微软雅黑 Light" charset="0"/>
              </a:rPr>
              <a:t>         E </a:t>
            </a:r>
            <a:r>
              <a:rPr lang="zh-CN" altLang="en-US" sz="2000" b="1" dirty="0" smtClean="0">
                <a:solidFill>
                  <a:srgbClr val="FFFFFF"/>
                </a:solidFill>
                <a:ea typeface="微软雅黑 Light" charset="0"/>
                <a:cs typeface="微软雅黑 Light" charset="0"/>
              </a:rPr>
              <a:t>键</a:t>
            </a:r>
            <a:r>
              <a:rPr lang="en-US" altLang="zh-CN" sz="2000" b="1" dirty="0" smtClean="0">
                <a:solidFill>
                  <a:srgbClr val="FFFFFF"/>
                </a:solidFill>
                <a:ea typeface="微软雅黑 Light" charset="0"/>
                <a:cs typeface="微软雅黑 Light" charset="0"/>
              </a:rPr>
              <a:t> </a:t>
            </a:r>
            <a:r>
              <a:rPr lang="zh-CN" altLang="en-US" sz="2000" b="1" dirty="0" smtClean="0">
                <a:solidFill>
                  <a:srgbClr val="FFFFFF"/>
                </a:solidFill>
                <a:ea typeface="微软雅黑 Light" charset="0"/>
                <a:cs typeface="微软雅黑 Light" charset="0"/>
              </a:rPr>
              <a:t>：刹车  </a:t>
            </a:r>
            <a:r>
              <a:rPr lang="en-US" altLang="zh-CN" sz="2000" b="1" dirty="0">
                <a:solidFill>
                  <a:srgbClr val="FFFFFF"/>
                </a:solidFill>
                <a:ea typeface="微软雅黑 Light" charset="0"/>
                <a:cs typeface="微软雅黑 Light" charset="0"/>
              </a:rPr>
              <a:t>	</a:t>
            </a: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r>
              <a:rPr lang="zh-CN" altLang="en-US" sz="2000" b="1" dirty="0">
                <a:solidFill>
                  <a:srgbClr val="FFFFFF"/>
                </a:solidFill>
                <a:ea typeface="微软雅黑 Light" charset="0"/>
                <a:cs typeface="微软雅黑 Light" charset="0"/>
              </a:rPr>
              <a:t> </a:t>
            </a:r>
            <a:r>
              <a:rPr lang="en-US" altLang="zh-CN" sz="2000" b="1" dirty="0">
                <a:solidFill>
                  <a:srgbClr val="FFFFFF"/>
                </a:solidFill>
                <a:ea typeface="微软雅黑 Light" charset="0"/>
                <a:cs typeface="微软雅黑 Light" charset="0"/>
              </a:rPr>
              <a:t>	</a:t>
            </a:r>
            <a:endParaRPr lang="en-US" altLang="zh-CN" sz="20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800" b="1" dirty="0" smtClean="0">
                <a:solidFill>
                  <a:srgbClr val="FFFFFF"/>
                </a:solidFill>
                <a:ea typeface="微软雅黑 Light" charset="0"/>
                <a:cs typeface="微软雅黑 Light" charset="0"/>
              </a:rPr>
              <a:t>	</a:t>
            </a:r>
            <a:endParaRPr lang="en-US" altLang="zh-CN" sz="2800" b="1" dirty="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pic>
        <p:nvPicPr>
          <p:cNvPr id="3" name="图片 2"/>
          <p:cNvPicPr>
            <a:picLocks noChangeAspect="1"/>
          </p:cNvPicPr>
          <p:nvPr/>
        </p:nvPicPr>
        <p:blipFill>
          <a:blip r:embed="rId2"/>
          <a:stretch>
            <a:fillRect/>
          </a:stretch>
        </p:blipFill>
        <p:spPr>
          <a:xfrm>
            <a:off x="2361269" y="2576902"/>
            <a:ext cx="4149259" cy="2078521"/>
          </a:xfrm>
          <a:prstGeom prst="rect">
            <a:avLst/>
          </a:prstGeom>
        </p:spPr>
      </p:pic>
    </p:spTree>
    <p:extLst>
      <p:ext uri="{BB962C8B-B14F-4D97-AF65-F5344CB8AC3E}">
        <p14:creationId xmlns:p14="http://schemas.microsoft.com/office/powerpoint/2010/main" val="12406007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2">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8" name="组 7"/>
          <p:cNvGrpSpPr/>
          <p:nvPr/>
        </p:nvGrpSpPr>
        <p:grpSpPr>
          <a:xfrm>
            <a:off x="0" y="2927805"/>
            <a:ext cx="9144000" cy="1410990"/>
            <a:chOff x="0" y="2927805"/>
            <a:chExt cx="9144000" cy="1410990"/>
          </a:xfrm>
        </p:grpSpPr>
        <p:sp>
          <p:nvSpPr>
            <p:cNvPr id="3" name="矩形 2"/>
            <p:cNvSpPr/>
            <p:nvPr/>
          </p:nvSpPr>
          <p:spPr>
            <a:xfrm>
              <a:off x="0" y="2927805"/>
              <a:ext cx="9144000" cy="1410990"/>
            </a:xfrm>
            <a:prstGeom prst="rect">
              <a:avLst/>
            </a:prstGeom>
            <a:solidFill>
              <a:srgbClr val="7AB32E">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217"/>
            <p:cNvSpPr>
              <a:spLocks noChangeArrowheads="1"/>
            </p:cNvSpPr>
            <p:nvPr/>
          </p:nvSpPr>
          <p:spPr bwMode="auto">
            <a:xfrm>
              <a:off x="379592" y="3325367"/>
              <a:ext cx="2626358" cy="56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p>
              <a:pPr defTabSz="685800" fontAlgn="base">
                <a:lnSpc>
                  <a:spcPct val="90000"/>
                </a:lnSpc>
                <a:spcBef>
                  <a:spcPct val="0"/>
                </a:spcBef>
                <a:spcAft>
                  <a:spcPct val="0"/>
                </a:spcAft>
              </a:pPr>
              <a:r>
                <a:rPr lang="en-US" altLang="zh-CN" sz="3600" dirty="0" smtClean="0">
                  <a:solidFill>
                    <a:srgbClr val="FFFFFF"/>
                  </a:solidFill>
                  <a:ea typeface="微软雅黑 Light" charset="0"/>
                  <a:cs typeface="微软雅黑 Light" charset="0"/>
                </a:rPr>
                <a:t>02 </a:t>
              </a:r>
              <a:r>
                <a:rPr lang="zh-CN" altLang="en-US" sz="3600" dirty="0" smtClean="0">
                  <a:solidFill>
                    <a:srgbClr val="FFFFFF"/>
                  </a:solidFill>
                  <a:ea typeface="微软雅黑 Light" charset="0"/>
                  <a:cs typeface="微软雅黑 Light" charset="0"/>
                </a:rPr>
                <a:t>基础功能</a:t>
              </a:r>
              <a:endParaRPr lang="zh-CN" altLang="en-US" sz="3600" dirty="0">
                <a:solidFill>
                  <a:srgbClr val="FFFFFF"/>
                </a:solidFill>
                <a:ea typeface="微软雅黑 Light" charset="0"/>
                <a:cs typeface="微软雅黑 Light" charset="0"/>
              </a:endParaRPr>
            </a:p>
          </p:txBody>
        </p:sp>
        <p:cxnSp>
          <p:nvCxnSpPr>
            <p:cNvPr id="6" name="直线连接符 5"/>
            <p:cNvCxnSpPr/>
            <p:nvPr/>
          </p:nvCxnSpPr>
          <p:spPr>
            <a:xfrm>
              <a:off x="3510331" y="3095360"/>
              <a:ext cx="0" cy="107588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7" name="矩形 6"/>
            <p:cNvSpPr/>
            <p:nvPr/>
          </p:nvSpPr>
          <p:spPr>
            <a:xfrm>
              <a:off x="3871922" y="3190871"/>
              <a:ext cx="4912667" cy="270780"/>
            </a:xfrm>
            <a:prstGeom prst="rect">
              <a:avLst/>
            </a:prstGeom>
          </p:spPr>
          <p:txBody>
            <a:bodyPr wrap="square">
              <a:spAutoFit/>
            </a:bodyPr>
            <a:lstStyle/>
            <a:p>
              <a:pPr lvl="0" defTabSz="457200">
                <a:lnSpc>
                  <a:spcPct val="130000"/>
                </a:lnSpc>
              </a:pPr>
              <a:endParaRPr lang="zh-CN" altLang="en-US" sz="1000" dirty="0">
                <a:solidFill>
                  <a:srgbClr val="FFFFFF"/>
                </a:solidFill>
                <a:latin typeface="Century Gothic"/>
                <a:ea typeface="微软雅黑"/>
              </a:endParaRPr>
            </a:p>
          </p:txBody>
        </p:sp>
      </p:grpSp>
    </p:spTree>
    <p:extLst>
      <p:ext uri="{BB962C8B-B14F-4D97-AF65-F5344CB8AC3E}">
        <p14:creationId xmlns:p14="http://schemas.microsoft.com/office/powerpoint/2010/main" val="23294167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
        <p:nvSpPr>
          <p:cNvPr id="4" name="矩形 3"/>
          <p:cNvSpPr/>
          <p:nvPr/>
        </p:nvSpPr>
        <p:spPr bwMode="auto">
          <a:xfrm>
            <a:off x="1021364" y="764270"/>
            <a:ext cx="7554599" cy="1877437"/>
          </a:xfrm>
          <a:prstGeom prst="rect">
            <a:avLst/>
          </a:prstGeom>
        </p:spPr>
        <p:txBody>
          <a:bodyPr wrap="square">
            <a:spAutoFit/>
          </a:bodyPr>
          <a:lstStyle/>
          <a:p>
            <a:pPr defTabSz="685800" fontAlgn="base">
              <a:spcBef>
                <a:spcPct val="0"/>
              </a:spcBef>
              <a:spcAft>
                <a:spcPct val="0"/>
              </a:spcAft>
            </a:pPr>
            <a:r>
              <a:rPr lang="en-US" altLang="zh-CN" sz="2800" b="1" dirty="0" smtClean="0">
                <a:solidFill>
                  <a:srgbClr val="FFFFFF"/>
                </a:solidFill>
                <a:ea typeface="微软雅黑 Light" charset="0"/>
                <a:cs typeface="微软雅黑 Light" charset="0"/>
              </a:rPr>
              <a:t>1.</a:t>
            </a:r>
            <a:r>
              <a:rPr lang="zh-CN" altLang="en-US" sz="2800" b="1" dirty="0" smtClean="0">
                <a:solidFill>
                  <a:srgbClr val="FFFFFF"/>
                </a:solidFill>
                <a:ea typeface="微软雅黑 Light" charset="0"/>
                <a:cs typeface="微软雅黑 Light" charset="0"/>
              </a:rPr>
              <a:t>视角</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800" b="1" dirty="0">
                <a:solidFill>
                  <a:srgbClr val="FFFFFF"/>
                </a:solidFill>
                <a:ea typeface="微软雅黑 Light" charset="0"/>
                <a:cs typeface="微软雅黑 Light" charset="0"/>
              </a:rPr>
              <a:t>	 </a:t>
            </a:r>
            <a:r>
              <a:rPr lang="en-US" altLang="zh-CN" sz="2800" b="1" dirty="0" smtClean="0">
                <a:solidFill>
                  <a:srgbClr val="FFFFFF"/>
                </a:solidFill>
                <a:ea typeface="微软雅黑 Light" charset="0"/>
                <a:cs typeface="微软雅黑 Light" charset="0"/>
              </a:rPr>
              <a:t>  </a:t>
            </a:r>
            <a:r>
              <a:rPr lang="zh-CN" altLang="en-US" sz="2000" b="1" dirty="0" smtClean="0">
                <a:solidFill>
                  <a:srgbClr val="FFFFFF"/>
                </a:solidFill>
                <a:ea typeface="微软雅黑 Light" charset="0"/>
                <a:cs typeface="微软雅黑 Light" charset="0"/>
              </a:rPr>
              <a:t>玩家处于第二人称的视角操控汽车。照相机跟随汽车移动，一直处于汽车的后方，向汽车前方观察。</a:t>
            </a: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pic>
        <p:nvPicPr>
          <p:cNvPr id="2" name="图片 1"/>
          <p:cNvPicPr>
            <a:picLocks noChangeAspect="1"/>
          </p:cNvPicPr>
          <p:nvPr/>
        </p:nvPicPr>
        <p:blipFill>
          <a:blip r:embed="rId2"/>
          <a:stretch>
            <a:fillRect/>
          </a:stretch>
        </p:blipFill>
        <p:spPr>
          <a:xfrm>
            <a:off x="1906397" y="2017776"/>
            <a:ext cx="4763643" cy="2372890"/>
          </a:xfrm>
          <a:prstGeom prst="rect">
            <a:avLst/>
          </a:prstGeom>
        </p:spPr>
      </p:pic>
    </p:spTree>
    <p:extLst>
      <p:ext uri="{BB962C8B-B14F-4D97-AF65-F5344CB8AC3E}">
        <p14:creationId xmlns:p14="http://schemas.microsoft.com/office/powerpoint/2010/main" val="40888264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
        <p:nvSpPr>
          <p:cNvPr id="4" name="矩形 3"/>
          <p:cNvSpPr/>
          <p:nvPr/>
        </p:nvSpPr>
        <p:spPr bwMode="auto">
          <a:xfrm>
            <a:off x="1021364" y="764943"/>
            <a:ext cx="7554599" cy="1877437"/>
          </a:xfrm>
          <a:prstGeom prst="rect">
            <a:avLst/>
          </a:prstGeom>
        </p:spPr>
        <p:txBody>
          <a:bodyPr wrap="square">
            <a:spAutoFit/>
          </a:bodyPr>
          <a:lstStyle/>
          <a:p>
            <a:pPr defTabSz="685800" fontAlgn="base">
              <a:spcBef>
                <a:spcPct val="0"/>
              </a:spcBef>
              <a:spcAft>
                <a:spcPct val="0"/>
              </a:spcAft>
            </a:pPr>
            <a:r>
              <a:rPr lang="en-US" altLang="zh-CN" sz="2800" b="1" dirty="0" smtClean="0">
                <a:solidFill>
                  <a:srgbClr val="FFFFFF"/>
                </a:solidFill>
                <a:ea typeface="微软雅黑 Light" charset="0"/>
                <a:cs typeface="微软雅黑 Light" charset="0"/>
              </a:rPr>
              <a:t>2.</a:t>
            </a:r>
            <a:r>
              <a:rPr lang="zh-CN" altLang="en-US" sz="2800" b="1" dirty="0" smtClean="0">
                <a:solidFill>
                  <a:srgbClr val="FFFFFF"/>
                </a:solidFill>
                <a:ea typeface="微软雅黑 Light" charset="0"/>
                <a:cs typeface="微软雅黑 Light" charset="0"/>
              </a:rPr>
              <a:t>光照</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800" b="1" dirty="0">
                <a:solidFill>
                  <a:srgbClr val="FFFFFF"/>
                </a:solidFill>
                <a:ea typeface="微软雅黑 Light" charset="0"/>
                <a:cs typeface="微软雅黑 Light" charset="0"/>
              </a:rPr>
              <a:t> </a:t>
            </a:r>
            <a:r>
              <a:rPr lang="en-US" altLang="zh-CN" sz="2800" b="1" dirty="0" smtClean="0">
                <a:solidFill>
                  <a:srgbClr val="FFFFFF"/>
                </a:solidFill>
                <a:ea typeface="微软雅黑 Light" charset="0"/>
                <a:cs typeface="微软雅黑 Light" charset="0"/>
              </a:rPr>
              <a:t>    </a:t>
            </a:r>
            <a:r>
              <a:rPr lang="zh-CN" altLang="en-US" sz="2000" b="1" dirty="0" smtClean="0">
                <a:solidFill>
                  <a:srgbClr val="FFFFFF"/>
                </a:solidFill>
                <a:ea typeface="微软雅黑 Light" charset="0"/>
                <a:cs typeface="微软雅黑 Light" charset="0"/>
              </a:rPr>
              <a:t>游戏场景是野外，使用</a:t>
            </a:r>
            <a:r>
              <a:rPr lang="en-US" altLang="zh-CN" sz="2000" b="1" dirty="0" err="1" smtClean="0">
                <a:solidFill>
                  <a:srgbClr val="FFFFFF"/>
                </a:solidFill>
                <a:ea typeface="微软雅黑 Light" charset="0"/>
                <a:cs typeface="微软雅黑 Light" charset="0"/>
              </a:rPr>
              <a:t>Blinn-phong</a:t>
            </a:r>
            <a:r>
              <a:rPr lang="zh-CN" altLang="en-US" sz="2000" b="1" dirty="0" smtClean="0">
                <a:solidFill>
                  <a:srgbClr val="FFFFFF"/>
                </a:solidFill>
                <a:ea typeface="微软雅黑 Light" charset="0"/>
                <a:cs typeface="微软雅黑 Light" charset="0"/>
              </a:rPr>
              <a:t>光照明模型。光源为点光源进行实时渲染。</a:t>
            </a:r>
            <a:endParaRPr lang="en-US" altLang="zh-CN" sz="20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pic>
        <p:nvPicPr>
          <p:cNvPr id="2" name="图片 1"/>
          <p:cNvPicPr>
            <a:picLocks noChangeAspect="1"/>
          </p:cNvPicPr>
          <p:nvPr/>
        </p:nvPicPr>
        <p:blipFill>
          <a:blip r:embed="rId2"/>
          <a:stretch>
            <a:fillRect/>
          </a:stretch>
        </p:blipFill>
        <p:spPr>
          <a:xfrm>
            <a:off x="1704786" y="2018216"/>
            <a:ext cx="5054154" cy="2538167"/>
          </a:xfrm>
          <a:prstGeom prst="rect">
            <a:avLst/>
          </a:prstGeom>
        </p:spPr>
      </p:pic>
    </p:spTree>
    <p:extLst>
      <p:ext uri="{BB962C8B-B14F-4D97-AF65-F5344CB8AC3E}">
        <p14:creationId xmlns:p14="http://schemas.microsoft.com/office/powerpoint/2010/main" val="4817525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
        <p:nvSpPr>
          <p:cNvPr id="4" name="矩形 3"/>
          <p:cNvSpPr/>
          <p:nvPr/>
        </p:nvSpPr>
        <p:spPr bwMode="auto">
          <a:xfrm>
            <a:off x="1021365" y="1148991"/>
            <a:ext cx="7554599" cy="2185214"/>
          </a:xfrm>
          <a:prstGeom prst="rect">
            <a:avLst/>
          </a:prstGeom>
        </p:spPr>
        <p:txBody>
          <a:bodyPr wrap="square">
            <a:spAutoFit/>
          </a:bodyPr>
          <a:lstStyle/>
          <a:p>
            <a:pPr defTabSz="685800" fontAlgn="base">
              <a:spcBef>
                <a:spcPct val="0"/>
              </a:spcBef>
              <a:spcAft>
                <a:spcPct val="0"/>
              </a:spcAft>
            </a:pPr>
            <a:r>
              <a:rPr lang="en-US" altLang="zh-CN" sz="2800" b="1" dirty="0" smtClean="0">
                <a:solidFill>
                  <a:srgbClr val="FFFFFF"/>
                </a:solidFill>
                <a:ea typeface="微软雅黑 Light" charset="0"/>
                <a:cs typeface="微软雅黑 Light" charset="0"/>
              </a:rPr>
              <a:t>3.</a:t>
            </a:r>
            <a:r>
              <a:rPr lang="zh-CN" altLang="en-US" sz="2800" b="1" dirty="0" smtClean="0">
                <a:solidFill>
                  <a:srgbClr val="FFFFFF"/>
                </a:solidFill>
                <a:ea typeface="微软雅黑 Light" charset="0"/>
                <a:cs typeface="微软雅黑 Light" charset="0"/>
              </a:rPr>
              <a:t>纹理</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800" b="1" dirty="0">
                <a:solidFill>
                  <a:srgbClr val="FFFFFF"/>
                </a:solidFill>
                <a:ea typeface="微软雅黑 Light" charset="0"/>
                <a:cs typeface="微软雅黑 Light" charset="0"/>
              </a:rPr>
              <a:t>	</a:t>
            </a:r>
            <a:r>
              <a:rPr lang="zh-CN" altLang="en-US" sz="2000" b="1" dirty="0" smtClean="0">
                <a:solidFill>
                  <a:srgbClr val="FFFFFF"/>
                </a:solidFill>
                <a:ea typeface="微软雅黑 Light" charset="0"/>
                <a:cs typeface="微软雅黑 Light" charset="0"/>
              </a:rPr>
              <a:t>使用纹理映射进行贴图，包含导入模型的贴图，平面的贴图等。</a:t>
            </a:r>
            <a:endParaRPr lang="en-US" altLang="zh-CN" sz="2000" b="1" dirty="0" smtClean="0">
              <a:solidFill>
                <a:srgbClr val="FFFFFF"/>
              </a:solidFill>
              <a:ea typeface="微软雅黑 Light" charset="0"/>
              <a:cs typeface="微软雅黑 Light" charset="0"/>
            </a:endParaRP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a:p>
            <a:pPr defTabSz="685800" fontAlgn="base">
              <a:spcBef>
                <a:spcPct val="0"/>
              </a:spcBef>
              <a:spcAft>
                <a:spcPct val="0"/>
              </a:spcAft>
            </a:pPr>
            <a:r>
              <a:rPr lang="zh-CN" altLang="en-US" sz="2000" b="1" dirty="0" smtClean="0">
                <a:solidFill>
                  <a:srgbClr val="FFFFFF"/>
                </a:solidFill>
                <a:ea typeface="微软雅黑 Light" charset="0"/>
                <a:cs typeface="微软雅黑 Light" charset="0"/>
              </a:rPr>
              <a:t>。</a:t>
            </a:r>
            <a:endParaRPr lang="en-US" altLang="zh-CN" sz="2000" b="1" dirty="0" smtClean="0">
              <a:solidFill>
                <a:srgbClr val="FFFFFF"/>
              </a:solidFill>
              <a:ea typeface="微软雅黑 Light" charset="0"/>
              <a:cs typeface="微软雅黑 Light" charset="0"/>
            </a:endParaRP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pic>
        <p:nvPicPr>
          <p:cNvPr id="2" name="图片 1"/>
          <p:cNvPicPr>
            <a:picLocks noChangeAspect="1"/>
          </p:cNvPicPr>
          <p:nvPr/>
        </p:nvPicPr>
        <p:blipFill>
          <a:blip r:embed="rId2"/>
          <a:stretch>
            <a:fillRect/>
          </a:stretch>
        </p:blipFill>
        <p:spPr>
          <a:xfrm>
            <a:off x="1810845" y="2329973"/>
            <a:ext cx="2561163" cy="1827497"/>
          </a:xfrm>
          <a:prstGeom prst="rect">
            <a:avLst/>
          </a:prstGeom>
        </p:spPr>
      </p:pic>
      <p:pic>
        <p:nvPicPr>
          <p:cNvPr id="5" name="图片 4"/>
          <p:cNvPicPr>
            <a:picLocks noChangeAspect="1"/>
          </p:cNvPicPr>
          <p:nvPr/>
        </p:nvPicPr>
        <p:blipFill>
          <a:blip r:embed="rId3"/>
          <a:stretch>
            <a:fillRect/>
          </a:stretch>
        </p:blipFill>
        <p:spPr>
          <a:xfrm>
            <a:off x="4479005" y="2281206"/>
            <a:ext cx="3785695" cy="1876264"/>
          </a:xfrm>
          <a:prstGeom prst="rect">
            <a:avLst/>
          </a:prstGeom>
        </p:spPr>
      </p:pic>
    </p:spTree>
    <p:extLst>
      <p:ext uri="{BB962C8B-B14F-4D97-AF65-F5344CB8AC3E}">
        <p14:creationId xmlns:p14="http://schemas.microsoft.com/office/powerpoint/2010/main" val="24644796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021365" y="1148991"/>
            <a:ext cx="7554599" cy="707886"/>
          </a:xfrm>
          <a:prstGeom prst="rect">
            <a:avLst/>
          </a:prstGeom>
        </p:spPr>
        <p:txBody>
          <a:bodyPr wrap="square">
            <a:spAutoFit/>
          </a:bodyPr>
          <a:lstStyle/>
          <a:p>
            <a:pPr defTabSz="685800" fontAlgn="base">
              <a:spcBef>
                <a:spcPct val="0"/>
              </a:spcBef>
              <a:spcAft>
                <a:spcPct val="0"/>
              </a:spcAft>
            </a:pPr>
            <a:r>
              <a:rPr lang="en-US" altLang="zh-CN" sz="2000" b="1" dirty="0" smtClean="0">
                <a:solidFill>
                  <a:srgbClr val="FFFFFF"/>
                </a:solidFill>
                <a:ea typeface="微软雅黑 Light" charset="0"/>
                <a:cs typeface="微软雅黑 Light" charset="0"/>
              </a:rPr>
              <a:t>	</a:t>
            </a:r>
          </a:p>
          <a:p>
            <a:pPr defTabSz="685800" fontAlgn="base">
              <a:spcBef>
                <a:spcPct val="0"/>
              </a:spcBef>
              <a:spcAft>
                <a:spcPct val="0"/>
              </a:spcAft>
            </a:pPr>
            <a:endParaRPr lang="en-US" altLang="zh-CN" sz="2000" b="1" dirty="0">
              <a:solidFill>
                <a:srgbClr val="FFFFFF"/>
              </a:solidFill>
              <a:ea typeface="微软雅黑 Light" charset="0"/>
              <a:cs typeface="微软雅黑 Light" charset="0"/>
            </a:endParaRPr>
          </a:p>
        </p:txBody>
      </p:sp>
      <p:sp>
        <p:nvSpPr>
          <p:cNvPr id="4" name="矩形 3"/>
          <p:cNvSpPr/>
          <p:nvPr/>
        </p:nvSpPr>
        <p:spPr bwMode="auto">
          <a:xfrm>
            <a:off x="881157" y="510286"/>
            <a:ext cx="7554599" cy="1569660"/>
          </a:xfrm>
          <a:prstGeom prst="rect">
            <a:avLst/>
          </a:prstGeom>
        </p:spPr>
        <p:txBody>
          <a:bodyPr wrap="square">
            <a:spAutoFit/>
          </a:bodyPr>
          <a:lstStyle/>
          <a:p>
            <a:pPr defTabSz="685800" fontAlgn="base">
              <a:spcBef>
                <a:spcPct val="0"/>
              </a:spcBef>
              <a:spcAft>
                <a:spcPct val="0"/>
              </a:spcAft>
            </a:pPr>
            <a:r>
              <a:rPr lang="en-US" altLang="zh-CN" sz="2800" b="1" dirty="0">
                <a:solidFill>
                  <a:srgbClr val="FFFFFF"/>
                </a:solidFill>
                <a:ea typeface="微软雅黑 Light" charset="0"/>
                <a:cs typeface="微软雅黑 Light" charset="0"/>
              </a:rPr>
              <a:t>4</a:t>
            </a:r>
            <a:r>
              <a:rPr lang="en-US" altLang="zh-CN" sz="2800" b="1" dirty="0" smtClean="0">
                <a:solidFill>
                  <a:srgbClr val="FFFFFF"/>
                </a:solidFill>
                <a:ea typeface="微软雅黑 Light" charset="0"/>
                <a:cs typeface="微软雅黑 Light" charset="0"/>
              </a:rPr>
              <a:t>.</a:t>
            </a:r>
            <a:r>
              <a:rPr lang="zh-CN" altLang="en-US" sz="2800" b="1" dirty="0">
                <a:solidFill>
                  <a:srgbClr val="FFFFFF"/>
                </a:solidFill>
                <a:ea typeface="微软雅黑 Light" charset="0"/>
                <a:cs typeface="微软雅黑 Light" charset="0"/>
              </a:rPr>
              <a:t>阴影</a:t>
            </a:r>
            <a:endParaRPr lang="en-US" altLang="zh-CN" sz="28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800" b="1" dirty="0" smtClean="0">
                <a:solidFill>
                  <a:srgbClr val="FFFFFF"/>
                </a:solidFill>
                <a:ea typeface="微软雅黑 Light" charset="0"/>
                <a:cs typeface="微软雅黑 Light" charset="0"/>
              </a:rPr>
              <a:t>     </a:t>
            </a:r>
            <a:r>
              <a:rPr lang="zh-CN" altLang="en-US" sz="2000" b="1" dirty="0" smtClean="0">
                <a:solidFill>
                  <a:srgbClr val="FFFFFF"/>
                </a:solidFill>
                <a:ea typeface="微软雅黑 Light" charset="0"/>
                <a:cs typeface="微软雅黑 Light" charset="0"/>
              </a:rPr>
              <a:t>使用</a:t>
            </a:r>
            <a:r>
              <a:rPr lang="en-US" altLang="zh-CN" sz="2000" b="1" dirty="0" smtClean="0">
                <a:solidFill>
                  <a:srgbClr val="FFFFFF"/>
                </a:solidFill>
                <a:ea typeface="微软雅黑 Light" charset="0"/>
                <a:cs typeface="微软雅黑 Light" charset="0"/>
              </a:rPr>
              <a:t>shadow mapping</a:t>
            </a:r>
            <a:r>
              <a:rPr lang="zh-CN" altLang="en-US" sz="2000" b="1" dirty="0" smtClean="0">
                <a:solidFill>
                  <a:srgbClr val="FFFFFF"/>
                </a:solidFill>
                <a:ea typeface="微软雅黑 Light" charset="0"/>
                <a:cs typeface="微软雅黑 Light" charset="0"/>
              </a:rPr>
              <a:t>实时模拟阴影，在深度贴图中使用正交投影矩阵渲染。如下图中车、树木、房子和栅栏的阴影效果。</a:t>
            </a:r>
            <a:endParaRPr lang="en-US" altLang="zh-CN" sz="2000" b="1" dirty="0" smtClean="0">
              <a:solidFill>
                <a:srgbClr val="FFFFFF"/>
              </a:solidFill>
              <a:ea typeface="微软雅黑 Light" charset="0"/>
              <a:cs typeface="微软雅黑 Light" charset="0"/>
            </a:endParaRPr>
          </a:p>
          <a:p>
            <a:pPr defTabSz="685800" fontAlgn="base">
              <a:spcBef>
                <a:spcPct val="0"/>
              </a:spcBef>
              <a:spcAft>
                <a:spcPct val="0"/>
              </a:spcAft>
            </a:pPr>
            <a:r>
              <a:rPr lang="en-US" altLang="zh-CN" sz="2000" b="1" dirty="0">
                <a:solidFill>
                  <a:srgbClr val="FFFFFF"/>
                </a:solidFill>
                <a:ea typeface="微软雅黑 Light" charset="0"/>
                <a:cs typeface="微软雅黑 Light" charset="0"/>
              </a:rPr>
              <a:t>	</a:t>
            </a:r>
          </a:p>
        </p:txBody>
      </p:sp>
      <p:pic>
        <p:nvPicPr>
          <p:cNvPr id="2" name="图片 1"/>
          <p:cNvPicPr>
            <a:picLocks noChangeAspect="1"/>
          </p:cNvPicPr>
          <p:nvPr/>
        </p:nvPicPr>
        <p:blipFill>
          <a:blip r:embed="rId2"/>
          <a:stretch>
            <a:fillRect/>
          </a:stretch>
        </p:blipFill>
        <p:spPr>
          <a:xfrm>
            <a:off x="1520000" y="1744009"/>
            <a:ext cx="6065364" cy="3042176"/>
          </a:xfrm>
          <a:prstGeom prst="rect">
            <a:avLst/>
          </a:prstGeom>
        </p:spPr>
      </p:pic>
    </p:spTree>
    <p:extLst>
      <p:ext uri="{BB962C8B-B14F-4D97-AF65-F5344CB8AC3E}">
        <p14:creationId xmlns:p14="http://schemas.microsoft.com/office/powerpoint/2010/main" val="1486483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第一PPT，www.1ppt.com">
  <a:themeElements>
    <a:clrScheme name="自定义 3">
      <a:dk1>
        <a:srgbClr val="A3C5C4"/>
      </a:dk1>
      <a:lt1>
        <a:srgbClr val="397E9E"/>
      </a:lt1>
      <a:dk2>
        <a:srgbClr val="8BD773"/>
      </a:dk2>
      <a:lt2>
        <a:srgbClr val="384956"/>
      </a:lt2>
      <a:accent1>
        <a:srgbClr val="5CAD87"/>
      </a:accent1>
      <a:accent2>
        <a:srgbClr val="D17B64"/>
      </a:accent2>
      <a:accent3>
        <a:srgbClr val="F17978"/>
      </a:accent3>
      <a:accent4>
        <a:srgbClr val="E95454"/>
      </a:accent4>
      <a:accent5>
        <a:srgbClr val="EAA46A"/>
      </a:accent5>
      <a:accent6>
        <a:srgbClr val="A9DBA3"/>
      </a:accent6>
      <a:hlink>
        <a:srgbClr val="4F94DA"/>
      </a:hlink>
      <a:folHlink>
        <a:srgbClr val="EAD24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purl.org/dc/dcmitype/"/>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office/infopath/2007/PartnerControls"/>
    <ds:schemaRef ds:uri="http://schemas.microsoft.com/sharepoint/v3/field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1395</TotalTime>
  <Words>534</Words>
  <Application>Microsoft Office PowerPoint</Application>
  <PresentationFormat>全屏显示(16:9)</PresentationFormat>
  <Paragraphs>108</Paragraphs>
  <Slides>21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宋体</vt:lpstr>
      <vt:lpstr>微软雅黑</vt:lpstr>
      <vt:lpstr>微软雅黑 Light</vt:lpstr>
      <vt:lpstr>Arial</vt:lpstr>
      <vt:lpstr>Calibri</vt:lpstr>
      <vt:lpstr>Century Gothic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公司产品介绍</dc:title>
  <dc:creator>第一PPT</dc:creator>
  <cp:keywords>www.1ppt.com</cp:keywords>
  <cp:lastModifiedBy>zhangyzh36</cp:lastModifiedBy>
  <cp:revision>337</cp:revision>
  <dcterms:created xsi:type="dcterms:W3CDTF">2010-04-12T23:12:02Z</dcterms:created>
  <dcterms:modified xsi:type="dcterms:W3CDTF">2019-06-19T16:16:44Z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